
<file path=[Content_Types].xml><?xml version="1.0" encoding="utf-8"?>
<Types xmlns="http://schemas.openxmlformats.org/package/2006/content-types">
  <Default Extension="jpeg" ContentType="image/jpeg"/>
  <Default Extension="JPG" ContentType="image/.jpg"/>
  <Default Extension="wav" ContentType="audio/x-wav"/>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27"/>
  </p:handoutMasterIdLst>
  <p:sldIdLst>
    <p:sldId id="485" r:id="rId3"/>
    <p:sldId id="472" r:id="rId5"/>
    <p:sldId id="479" r:id="rId6"/>
    <p:sldId id="275" r:id="rId7"/>
    <p:sldId id="524" r:id="rId8"/>
    <p:sldId id="388" r:id="rId9"/>
    <p:sldId id="480" r:id="rId10"/>
    <p:sldId id="390" r:id="rId11"/>
    <p:sldId id="424" r:id="rId12"/>
    <p:sldId id="481" r:id="rId13"/>
    <p:sldId id="389" r:id="rId14"/>
    <p:sldId id="438" r:id="rId15"/>
    <p:sldId id="407" r:id="rId16"/>
    <p:sldId id="405" r:id="rId17"/>
    <p:sldId id="393" r:id="rId18"/>
    <p:sldId id="402" r:id="rId19"/>
    <p:sldId id="387" r:id="rId20"/>
    <p:sldId id="403" r:id="rId21"/>
    <p:sldId id="482" r:id="rId22"/>
    <p:sldId id="406" r:id="rId23"/>
    <p:sldId id="483" r:id="rId24"/>
    <p:sldId id="398" r:id="rId25"/>
    <p:sldId id="469" r:id="rId26"/>
  </p:sldIdLst>
  <p:sldSz cx="9144000" cy="5143500" type="screen16x9"/>
  <p:notesSz cx="6858000" cy="9144000"/>
  <p:custDataLst>
    <p:tags r:id="rId31"/>
  </p:custDataLst>
  <p:defaultTextStyle>
    <a:defPPr>
      <a:defRPr lang="zh-CN"/>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clrMru>
    <a:srgbClr val="071F65"/>
    <a:srgbClr val="F39700"/>
    <a:srgbClr val="909090"/>
    <a:srgbClr val="454545"/>
    <a:srgbClr val="FF8607"/>
    <a:srgbClr val="282828"/>
    <a:srgbClr val="006C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17" autoAdjust="0"/>
    <p:restoredTop sz="95494" autoAdjust="0"/>
  </p:normalViewPr>
  <p:slideViewPr>
    <p:cSldViewPr snapToGrid="0" snapToObjects="1">
      <p:cViewPr>
        <p:scale>
          <a:sx n="130" d="100"/>
          <a:sy n="130" d="100"/>
        </p:scale>
        <p:origin x="-354" y="-258"/>
      </p:cViewPr>
      <p:guideLst>
        <p:guide orient="horz" pos="1553"/>
        <p:guide orient="horz" pos="665"/>
        <p:guide orient="horz" pos="2927"/>
        <p:guide pos="2864"/>
        <p:guide pos="464"/>
        <p:guide pos="536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tags" Target="tags/tag2.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4B18F8A-74B5-9148-A891-627592061A38}" type="datetimeFigureOut">
              <a:rPr kumimoji="1" lang="zh-CN" altLang="en-US" smtClean="0"/>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08768D9-5829-CA4C-800C-5932EF9830F6}"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D6ACD6-F780-4A47-B5D9-D292A4BD6F81}"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12715C-60D8-4442-95C1-470452B8606C}"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f hdr="0" ftr="0" dt="0"/>
  <p:notesStyle>
    <a:lvl1pPr marL="0" algn="l" defTabSz="342900" rtl="0" eaLnBrk="1" latinLnBrk="0" hangingPunct="1">
      <a:defRPr sz="900" kern="1200">
        <a:solidFill>
          <a:schemeClr val="tx1"/>
        </a:solidFill>
        <a:latin typeface="+mn-lt"/>
        <a:ea typeface="+mn-ea"/>
        <a:cs typeface="+mn-cs"/>
      </a:defRPr>
    </a:lvl1pPr>
    <a:lvl2pPr marL="342900" algn="l" defTabSz="342900" rtl="0" eaLnBrk="1" latinLnBrk="0" hangingPunct="1">
      <a:defRPr sz="900" kern="1200">
        <a:solidFill>
          <a:schemeClr val="tx1"/>
        </a:solidFill>
        <a:latin typeface="+mn-lt"/>
        <a:ea typeface="+mn-ea"/>
        <a:cs typeface="+mn-cs"/>
      </a:defRPr>
    </a:lvl2pPr>
    <a:lvl3pPr marL="685800" algn="l" defTabSz="342900" rtl="0" eaLnBrk="1" latinLnBrk="0" hangingPunct="1">
      <a:defRPr sz="900" kern="1200">
        <a:solidFill>
          <a:schemeClr val="tx1"/>
        </a:solidFill>
        <a:latin typeface="+mn-lt"/>
        <a:ea typeface="+mn-ea"/>
        <a:cs typeface="+mn-cs"/>
      </a:defRPr>
    </a:lvl3pPr>
    <a:lvl4pPr marL="1028700" algn="l" defTabSz="342900" rtl="0" eaLnBrk="1" latinLnBrk="0" hangingPunct="1">
      <a:defRPr sz="900" kern="1200">
        <a:solidFill>
          <a:schemeClr val="tx1"/>
        </a:solidFill>
        <a:latin typeface="+mn-lt"/>
        <a:ea typeface="+mn-ea"/>
        <a:cs typeface="+mn-cs"/>
      </a:defRPr>
    </a:lvl4pPr>
    <a:lvl5pPr marL="1371600" algn="l" defTabSz="342900" rtl="0" eaLnBrk="1" latinLnBrk="0" hangingPunct="1">
      <a:defRPr sz="900" kern="1200">
        <a:solidFill>
          <a:schemeClr val="tx1"/>
        </a:solidFill>
        <a:latin typeface="+mn-lt"/>
        <a:ea typeface="+mn-ea"/>
        <a:cs typeface="+mn-cs"/>
      </a:defRPr>
    </a:lvl5pPr>
    <a:lvl6pPr marL="1714500" algn="l" defTabSz="342900" rtl="0" eaLnBrk="1" latinLnBrk="0" hangingPunct="1">
      <a:defRPr sz="900" kern="1200">
        <a:solidFill>
          <a:schemeClr val="tx1"/>
        </a:solidFill>
        <a:latin typeface="+mn-lt"/>
        <a:ea typeface="+mn-ea"/>
        <a:cs typeface="+mn-cs"/>
      </a:defRPr>
    </a:lvl6pPr>
    <a:lvl7pPr marL="2057400" algn="l" defTabSz="342900" rtl="0" eaLnBrk="1" latinLnBrk="0" hangingPunct="1">
      <a:defRPr sz="900" kern="1200">
        <a:solidFill>
          <a:schemeClr val="tx1"/>
        </a:solidFill>
        <a:latin typeface="+mn-lt"/>
        <a:ea typeface="+mn-ea"/>
        <a:cs typeface="+mn-cs"/>
      </a:defRPr>
    </a:lvl7pPr>
    <a:lvl8pPr marL="2400300" algn="l" defTabSz="342900" rtl="0" eaLnBrk="1" latinLnBrk="0" hangingPunct="1">
      <a:defRPr sz="900" kern="1200">
        <a:solidFill>
          <a:schemeClr val="tx1"/>
        </a:solidFill>
        <a:latin typeface="+mn-lt"/>
        <a:ea typeface="+mn-ea"/>
        <a:cs typeface="+mn-cs"/>
      </a:defRPr>
    </a:lvl8pPr>
    <a:lvl9pPr marL="2743200" algn="l" defTabSz="3429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showMasterSp="0">
  <p:cSld name="空白">
    <p:bg>
      <p:bgPr>
        <a:solidFill>
          <a:schemeClr val="bg1">
            <a:lumMod val="95000"/>
          </a:schemeClr>
        </a:solidFill>
        <a:effectLst/>
      </p:bgPr>
    </p:bg>
    <p:spTree>
      <p:nvGrpSpPr>
        <p:cNvPr id="1" name=""/>
        <p:cNvGrpSpPr/>
        <p:nvPr/>
      </p:nvGrpSpPr>
      <p:grpSpPr>
        <a:xfrm>
          <a:off x="0" y="0"/>
          <a:ext cx="0" cy="0"/>
          <a:chOff x="0" y="0"/>
          <a:chExt cx="0" cy="0"/>
        </a:xfrm>
      </p:grpSpPr>
    </p:spTree>
  </p:cSld>
  <p:clrMapOvr>
    <a:masterClrMapping/>
  </p:clrMapOvr>
  <p:transition spd="slow" advClick="0" advTm="0">
    <p:wip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showMasterSp="0">
  <p:cSld name="1_空白">
    <p:bg>
      <p:bgPr>
        <a:solidFill>
          <a:schemeClr val="bg1">
            <a:lumMod val="95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8136860" y="4786900"/>
            <a:ext cx="820283" cy="276999"/>
          </a:xfrm>
          <a:prstGeom prst="rect">
            <a:avLst/>
          </a:prstGeom>
        </p:spPr>
        <p:txBody>
          <a:bodyPr lIns="68580" tIns="34290" rIns="68580" bIns="34290"/>
          <a:lstStyle/>
          <a:p>
            <a:pPr algn="ctr">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第 </a:t>
            </a:r>
            <a:fld id="{2EEF1883-7A0E-4F66-9932-E581691AD397}" type="slidenum">
              <a:rPr lang="zh-CN" altLang="en-US" sz="1200">
                <a:solidFill>
                  <a:schemeClr val="tx1">
                    <a:lumMod val="65000"/>
                    <a:lumOff val="35000"/>
                  </a:schemeClr>
                </a:solidFill>
              </a:rPr>
            </a:fld>
            <a:r>
              <a:rPr lang="zh-CN" altLang="en-US" sz="1200" dirty="0">
                <a:solidFill>
                  <a:schemeClr val="tx1">
                    <a:lumMod val="65000"/>
                    <a:lumOff val="35000"/>
                  </a:schemeClr>
                </a:solidFill>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accent1"/>
        </a:solidFill>
        <a:effectLst/>
      </p:bgPr>
    </p:bg>
    <p:spTree>
      <p:nvGrpSpPr>
        <p:cNvPr id="1" name=""/>
        <p:cNvGrpSpPr/>
        <p:nvPr/>
      </p:nvGrpSpPr>
      <p:grpSpPr>
        <a:xfrm>
          <a:off x="0" y="0"/>
          <a:ext cx="0" cy="0"/>
          <a:chOff x="0" y="0"/>
          <a:chExt cx="0" cy="0"/>
        </a:xfrm>
      </p:grpSpPr>
    </p:spTree>
  </p:cSld>
  <p:clrMapOvr>
    <a:masterClrMapping/>
  </p:clrMapOvr>
  <p:transition spd="slow" advClick="0" advTm="0">
    <p:wip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spd="slow" advClick="0" advTm="0">
    <p:wipe/>
  </p:transition>
  <p:timing>
    <p:tnLst>
      <p:par>
        <p:cTn id="1" dur="indefinite" restart="never" nodeType="tmRoot"/>
      </p:par>
    </p:tnLst>
  </p:timing>
  <p:hf hdr="0" dt="0"/>
  <p:txStyles>
    <p:titleStyle>
      <a:lvl1pPr algn="l" defTabSz="685800" rtl="0" eaLnBrk="1" latinLnBrk="0" hangingPunct="1">
        <a:lnSpc>
          <a:spcPct val="90000"/>
        </a:lnSpc>
        <a:spcBef>
          <a:spcPct val="0"/>
        </a:spcBef>
        <a:buNone/>
        <a:defRPr sz="2400" b="1" i="0" kern="1200" baseline="0">
          <a:solidFill>
            <a:srgbClr val="071F65"/>
          </a:solidFill>
          <a:effectLst/>
          <a:latin typeface="Arial Black" panose="020B0A04020102020204" pitchFamily="34" charset="0"/>
          <a:ea typeface="微软雅黑" panose="020B0503020204020204" pitchFamily="34" charset="-122"/>
          <a:cs typeface="+mj-cs"/>
        </a:defRPr>
      </a:lvl1pPr>
    </p:titleStyle>
    <p:bodyStyle>
      <a:lvl1pPr marL="267970" indent="-267970" algn="just" defTabSz="685800" rtl="0" eaLnBrk="1" latinLnBrk="0" hangingPunct="1">
        <a:lnSpc>
          <a:spcPct val="110000"/>
        </a:lnSpc>
        <a:spcBef>
          <a:spcPts val="1350"/>
        </a:spcBef>
        <a:spcAft>
          <a:spcPts val="0"/>
        </a:spcAft>
        <a:buClr>
          <a:schemeClr val="accent2">
            <a:lumMod val="75000"/>
          </a:schemeClr>
        </a:buClr>
        <a:buSzPct val="70000"/>
        <a:buFont typeface="Wingdings 2" panose="05020102010507070707" pitchFamily="18" charset="2"/>
        <a:buChar char=""/>
        <a:defRPr sz="1500" kern="1200" baseline="0">
          <a:solidFill>
            <a:srgbClr val="071F65"/>
          </a:solidFill>
          <a:latin typeface="Arial" panose="020B0604020202020204" pitchFamily="34" charset="0"/>
          <a:ea typeface="微软雅黑" panose="020B0503020204020204" pitchFamily="34" charset="-122"/>
          <a:cs typeface="+mn-cs"/>
        </a:defRPr>
      </a:lvl1pPr>
      <a:lvl2pPr marL="267970" indent="-267970" algn="just" defTabSz="685800" rtl="0" eaLnBrk="1" latinLnBrk="0" hangingPunct="1">
        <a:lnSpc>
          <a:spcPct val="130000"/>
        </a:lnSpc>
        <a:spcBef>
          <a:spcPts val="0"/>
        </a:spcBef>
        <a:spcAft>
          <a:spcPts val="450"/>
        </a:spcAft>
        <a:buClr>
          <a:schemeClr val="accent2">
            <a:lumMod val="60000"/>
            <a:lumOff val="40000"/>
          </a:schemeClr>
        </a:buClr>
        <a:buFont typeface="幼圆" panose="02010509060101010101" pitchFamily="49" charset="-122"/>
        <a:buChar char=" "/>
        <a:defRPr sz="1200" kern="1200" baseline="0">
          <a:solidFill>
            <a:srgbClr val="071F65"/>
          </a:solidFill>
          <a:latin typeface="幼圆" panose="02010509060101010101" pitchFamily="49" charset="-122"/>
          <a:ea typeface="幼圆" panose="02010509060101010101" pitchFamily="49"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1.png"/><Relationship Id="rId2" Type="http://schemas.microsoft.com/office/2007/relationships/media" Target="../media/audio1.wav"/><Relationship Id="rId1" Type="http://schemas.openxmlformats.org/officeDocument/2006/relationships/audio" Target="../media/audio1.wav"/></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24]Forrest Gump - Suite Forrest Gump.wav">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590399" y="90114"/>
            <a:ext cx="304800" cy="304800"/>
          </a:xfrm>
          <a:prstGeom prst="rect">
            <a:avLst/>
          </a:prstGeom>
        </p:spPr>
      </p:pic>
      <p:sp>
        <p:nvSpPr>
          <p:cNvPr id="22" name="矩形 21"/>
          <p:cNvSpPr/>
          <p:nvPr/>
        </p:nvSpPr>
        <p:spPr>
          <a:xfrm>
            <a:off x="3035300" y="3027045"/>
            <a:ext cx="4653280" cy="375920"/>
          </a:xfrm>
          <a:prstGeom prst="rect">
            <a:avLst/>
          </a:prstGeom>
        </p:spPr>
        <p:txBody>
          <a:bodyPr wrap="square" lIns="68580" tIns="34290" rIns="68580" bIns="34290">
            <a:spAutoFit/>
          </a:bodyPr>
          <a:lstStyle/>
          <a:p>
            <a:r>
              <a:rPr kumimoji="1" lang="en-US" altLang="zh-CN" b="1" dirty="0">
                <a:solidFill>
                  <a:srgbClr val="071F65"/>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en-US" altLang="zh-CN" sz="2000" b="1" dirty="0">
                <a:solidFill>
                  <a:srgbClr val="071F65"/>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2000" b="1" dirty="0">
                <a:solidFill>
                  <a:srgbClr val="071F65"/>
                </a:solidFill>
                <a:latin typeface="微软雅黑" panose="020B0503020204020204" pitchFamily="34" charset="-122"/>
                <a:ea typeface="微软雅黑" panose="020B0503020204020204" pitchFamily="34" charset="-122"/>
                <a:cs typeface="微软雅黑" panose="020B0503020204020204" pitchFamily="34" charset="-122"/>
              </a:rPr>
              <a:t>答辩</a:t>
            </a:r>
            <a:r>
              <a:rPr kumimoji="1" lang="zh-CN" altLang="en-US" sz="2000" b="1" dirty="0" smtClean="0">
                <a:solidFill>
                  <a:srgbClr val="071F65"/>
                </a:solidFill>
                <a:latin typeface="微软雅黑" panose="020B0503020204020204" pitchFamily="34" charset="-122"/>
                <a:ea typeface="微软雅黑" panose="020B0503020204020204" pitchFamily="34" charset="-122"/>
                <a:cs typeface="微软雅黑" panose="020B0503020204020204" pitchFamily="34" charset="-122"/>
              </a:rPr>
              <a:t>人：聂健</a:t>
            </a:r>
            <a:r>
              <a:rPr kumimoji="1" lang="en-US" altLang="zh-CN" sz="2000" b="1" dirty="0" smtClean="0">
                <a:solidFill>
                  <a:srgbClr val="071F65"/>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2000" b="1" dirty="0" smtClean="0">
                <a:solidFill>
                  <a:srgbClr val="071F65"/>
                </a:solidFill>
                <a:latin typeface="微软雅黑" panose="020B0503020204020204" pitchFamily="34" charset="-122"/>
                <a:ea typeface="微软雅黑" panose="020B0503020204020204" pitchFamily="34" charset="-122"/>
                <a:cs typeface="微软雅黑" panose="020B0503020204020204" pitchFamily="34" charset="-122"/>
              </a:rPr>
              <a:t>组号：</a:t>
            </a:r>
            <a:r>
              <a:rPr kumimoji="1" lang="en-US" altLang="zh-CN" sz="2000" b="1" dirty="0" smtClean="0">
                <a:solidFill>
                  <a:srgbClr val="071F65"/>
                </a:solidFill>
                <a:latin typeface="微软雅黑" panose="020B0503020204020204" pitchFamily="34" charset="-122"/>
                <a:ea typeface="微软雅黑" panose="020B0503020204020204" pitchFamily="34" charset="-122"/>
                <a:cs typeface="微软雅黑" panose="020B0503020204020204" pitchFamily="34" charset="-122"/>
              </a:rPr>
              <a:t>5</a:t>
            </a:r>
            <a:endParaRPr kumimoji="1" lang="en-US" altLang="zh-CN" sz="2000" b="1" dirty="0" smtClean="0">
              <a:solidFill>
                <a:srgbClr val="071F65"/>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矩形 22"/>
          <p:cNvSpPr/>
          <p:nvPr/>
        </p:nvSpPr>
        <p:spPr>
          <a:xfrm>
            <a:off x="1790700" y="1935480"/>
            <a:ext cx="7046595" cy="899160"/>
          </a:xfrm>
          <a:prstGeom prst="rect">
            <a:avLst/>
          </a:prstGeom>
        </p:spPr>
        <p:txBody>
          <a:bodyPr wrap="square" lIns="68580" tIns="34290" rIns="68580" bIns="34290">
            <a:spAutoFit/>
          </a:bodyPr>
          <a:lstStyle/>
          <a:p>
            <a:r>
              <a:rPr lang="en-US" altLang="zh-CN" sz="5400" b="1" dirty="0">
                <a:solidFill>
                  <a:srgbClr val="071F65"/>
                </a:solidFill>
                <a:latin typeface="+mj-ea"/>
                <a:ea typeface="+mj-ea"/>
              </a:rPr>
              <a:t>   </a:t>
            </a:r>
            <a:r>
              <a:rPr lang="zh-CN" altLang="en-US" sz="4000" b="1" dirty="0" smtClean="0">
                <a:solidFill>
                  <a:srgbClr val="071F65"/>
                </a:solidFill>
                <a:latin typeface="+mj-ea"/>
                <a:ea typeface="+mj-ea"/>
                <a:sym typeface="+mn-ea"/>
              </a:rPr>
              <a:t>对京东热门书籍的数据分析</a:t>
            </a:r>
            <a:endParaRPr lang="zh-CN" altLang="en-US" sz="4000" b="1" dirty="0" smtClean="0">
              <a:solidFill>
                <a:srgbClr val="071F65"/>
              </a:solidFill>
              <a:latin typeface="+mj-ea"/>
              <a:ea typeface="+mj-ea"/>
              <a:sym typeface="+mn-ea"/>
            </a:endParaRPr>
          </a:p>
        </p:txBody>
      </p:sp>
      <p:cxnSp>
        <p:nvCxnSpPr>
          <p:cNvPr id="24" name="直接连接符 23"/>
          <p:cNvCxnSpPr/>
          <p:nvPr/>
        </p:nvCxnSpPr>
        <p:spPr>
          <a:xfrm flipH="1">
            <a:off x="2542581" y="2900164"/>
            <a:ext cx="50318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Freeform 5"/>
          <p:cNvSpPr>
            <a:spLocks noEditPoints="1"/>
          </p:cNvSpPr>
          <p:nvPr/>
        </p:nvSpPr>
        <p:spPr bwMode="auto">
          <a:xfrm>
            <a:off x="0" y="1164127"/>
            <a:ext cx="1790977" cy="2869814"/>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solidFill>
            <a:schemeClr val="accent1"/>
          </a:solidFill>
          <a:ln w="5" cap="flat">
            <a:solidFill>
              <a:srgbClr val="24211D"/>
            </a:solidFill>
            <a:prstDash val="solid"/>
            <a:miter lim="800000"/>
          </a:ln>
        </p:spPr>
        <p:txBody>
          <a:bodyPr vert="horz" wrap="square" lIns="91440" tIns="45720" rIns="91440" bIns="45720" numCol="1" anchor="t" anchorCtr="0" compatLnSpc="1"/>
          <a:lstStyle/>
          <a:p>
            <a:endParaRPr lang="zh-CN" altLang="en-US"/>
          </a:p>
        </p:txBody>
      </p:sp>
      <p:sp>
        <p:nvSpPr>
          <p:cNvPr id="15" name="Freeform 6"/>
          <p:cNvSpPr>
            <a:spLocks noEditPoints="1"/>
          </p:cNvSpPr>
          <p:nvPr/>
        </p:nvSpPr>
        <p:spPr bwMode="auto">
          <a:xfrm>
            <a:off x="1722420" y="2203161"/>
            <a:ext cx="137114" cy="1694253"/>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6"/>
                                        </p:tgtEl>
                                      </p:cBhvr>
                                    </p:cmd>
                                  </p:childTnLst>
                                </p:cTn>
                              </p:par>
                              <p:par>
                                <p:cTn id="7" presetID="22" presetClass="entr" presetSubtype="8"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animEffect transition="in" filter="wipe(left)">
                                      <p:cBhvr>
                                        <p:cTn id="9" dur="500"/>
                                        <p:tgtEl>
                                          <p:spTgt spid="14"/>
                                        </p:tgtEl>
                                      </p:cBhvr>
                                    </p:animEffect>
                                  </p:childTnLst>
                                </p:cTn>
                              </p:par>
                            </p:childTnLst>
                          </p:cTn>
                        </p:par>
                        <p:par>
                          <p:cTn id="10" fill="hold">
                            <p:stCondLst>
                              <p:cond delay="0"/>
                            </p:stCondLst>
                            <p:childTnLst>
                              <p:par>
                                <p:cTn id="11" presetID="22" presetClass="entr" presetSubtype="1"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up)">
                                      <p:cBhvr>
                                        <p:cTn id="13" dur="500"/>
                                        <p:tgtEl>
                                          <p:spTgt spid="15"/>
                                        </p:tgtEl>
                                      </p:cBhvr>
                                    </p:animEffect>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1000"/>
                                        <p:tgtEl>
                                          <p:spTgt spid="23"/>
                                        </p:tgtEl>
                                      </p:cBhvr>
                                    </p:animEffect>
                                    <p:anim calcmode="lin" valueType="num">
                                      <p:cBhvr>
                                        <p:cTn id="18" dur="1000" fill="hold"/>
                                        <p:tgtEl>
                                          <p:spTgt spid="23"/>
                                        </p:tgtEl>
                                        <p:attrNameLst>
                                          <p:attrName>ppt_x</p:attrName>
                                        </p:attrNameLst>
                                      </p:cBhvr>
                                      <p:tavLst>
                                        <p:tav tm="0">
                                          <p:val>
                                            <p:strVal val="#ppt_x"/>
                                          </p:val>
                                        </p:tav>
                                        <p:tav tm="100000">
                                          <p:val>
                                            <p:strVal val="#ppt_x"/>
                                          </p:val>
                                        </p:tav>
                                      </p:tavLst>
                                    </p:anim>
                                    <p:anim calcmode="lin" valueType="num">
                                      <p:cBhvr>
                                        <p:cTn id="19" dur="1000" fill="hold"/>
                                        <p:tgtEl>
                                          <p:spTgt spid="23"/>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500"/>
                                        <p:tgtEl>
                                          <p:spTgt spid="24"/>
                                        </p:tgtEl>
                                      </p:cBhvr>
                                    </p:animEffect>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9" repeatCount="indefinite" fill="hold" display="0">
                  <p:stCondLst>
                    <p:cond delay="indefinite"/>
                  </p:stCondLst>
                  <p:endCondLst>
                    <p:cond evt="onStopAudio" delay="0">
                      <p:tgtEl>
                        <p:sldTgt/>
                      </p:tgtEl>
                    </p:cond>
                  </p:endCondLst>
                </p:cTn>
                <p:tgtEl>
                  <p:spTgt spid="16"/>
                </p:tgtEl>
              </p:cMediaNode>
            </p:audio>
          </p:childTnLst>
        </p:cTn>
      </p:par>
    </p:tnLst>
    <p:bldLst>
      <p:bldP spid="22" grpId="0"/>
      <p:bldP spid="23" grpId="0"/>
      <p:bldP spid="14" grpId="0" animBg="1"/>
      <p:bldP spid="1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5584648" y="-338488"/>
            <a:ext cx="1718803" cy="5399903"/>
          </a:xfrm>
          <a:prstGeom prst="trapezoid">
            <a:avLst>
              <a:gd name="adj" fmla="val 16935"/>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37" name="梯形 36"/>
          <p:cNvSpPr/>
          <p:nvPr/>
        </p:nvSpPr>
        <p:spPr>
          <a:xfrm rot="5400000">
            <a:off x="998730" y="477602"/>
            <a:ext cx="1758050" cy="3755509"/>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27" name="文本框 2"/>
          <p:cNvSpPr txBox="1"/>
          <p:nvPr/>
        </p:nvSpPr>
        <p:spPr>
          <a:xfrm>
            <a:off x="2796809" y="1917123"/>
            <a:ext cx="872675" cy="900246"/>
          </a:xfrm>
          <a:prstGeom prst="rect">
            <a:avLst/>
          </a:prstGeom>
          <a:noFill/>
        </p:spPr>
        <p:txBody>
          <a:bodyPr wrap="none" lIns="68580" tIns="34290" rIns="68580" bIns="34290" rtlCol="0">
            <a:spAutoFit/>
          </a:bodyPr>
          <a:lstStyle/>
          <a:p>
            <a:r>
              <a:rPr lang="en-US" altLang="zh-CN" b="1" dirty="0" smtClean="0">
                <a:solidFill>
                  <a:schemeClr val="bg1"/>
                </a:solidFill>
              </a:rPr>
              <a:t>Part</a:t>
            </a:r>
            <a:r>
              <a:rPr lang="en-US" altLang="zh-CN" sz="5400" b="1" dirty="0" smtClean="0">
                <a:solidFill>
                  <a:schemeClr val="bg1"/>
                </a:solidFill>
              </a:rPr>
              <a:t>3</a:t>
            </a:r>
            <a:endParaRPr lang="zh-CN" altLang="en-US" sz="5400" b="1" dirty="0">
              <a:solidFill>
                <a:schemeClr val="bg1"/>
              </a:solidFill>
            </a:endParaRPr>
          </a:p>
        </p:txBody>
      </p:sp>
      <p:sp>
        <p:nvSpPr>
          <p:cNvPr id="29" name="矩形 28"/>
          <p:cNvSpPr/>
          <p:nvPr/>
        </p:nvSpPr>
        <p:spPr>
          <a:xfrm>
            <a:off x="4704715" y="2019300"/>
            <a:ext cx="2057400" cy="622300"/>
          </a:xfrm>
          <a:prstGeom prst="rect">
            <a:avLst/>
          </a:prstGeom>
        </p:spPr>
        <p:txBody>
          <a:bodyPr wrap="square" lIns="68580" tIns="34290" rIns="68580" bIns="34290">
            <a:spAutoFit/>
          </a:bodyPr>
          <a:lstStyle/>
          <a:p>
            <a:r>
              <a:rPr lang="zh-CN" altLang="en-US" sz="3600" b="1" dirty="0">
                <a:solidFill>
                  <a:schemeClr val="bg1"/>
                </a:solidFill>
              </a:rPr>
              <a:t>数据分析</a:t>
            </a:r>
            <a:endParaRPr lang="zh-CN" altLang="en-US" sz="3600" b="1"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randombar(horizontal)">
                                      <p:cBhvr>
                                        <p:cTn id="15" dur="500"/>
                                        <p:tgtEl>
                                          <p:spTgt spid="2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27" grpId="0"/>
      <p:bldP spid="2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501588" y="178477"/>
            <a:ext cx="4398010"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buNone/>
            </a:pPr>
            <a:r>
              <a:rPr lang="en-US" altLang="zh-CN" sz="2400" b="1" dirty="0">
                <a:solidFill>
                  <a:schemeClr val="accent1"/>
                </a:solidFill>
                <a:latin typeface="Arial" panose="020B0604020202020204" pitchFamily="34" charset="0"/>
              </a:rPr>
              <a:t>1.统计各个出版社书种类的数目</a:t>
            </a:r>
            <a:endParaRPr lang="en-US" altLang="zh-CN" sz="24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291465" y="1034415"/>
            <a:ext cx="8690610" cy="4018915"/>
          </a:xfrm>
          <a:prstGeom prst="rect">
            <a:avLst/>
          </a:prstGeom>
        </p:spPr>
      </p:pic>
      <p:sp>
        <p:nvSpPr>
          <p:cNvPr id="6" name="文本框 5"/>
          <p:cNvSpPr txBox="1"/>
          <p:nvPr/>
        </p:nvSpPr>
        <p:spPr>
          <a:xfrm>
            <a:off x="558800" y="647065"/>
            <a:ext cx="4889500" cy="410845"/>
          </a:xfrm>
          <a:prstGeom prst="rect">
            <a:avLst/>
          </a:prstGeom>
          <a:noFill/>
        </p:spPr>
        <p:txBody>
          <a:bodyPr wrap="square" rtlCol="0">
            <a:spAutoFit/>
          </a:bodyPr>
          <a:p>
            <a:pPr algn="l">
              <a:lnSpc>
                <a:spcPct val="130000"/>
              </a:lnSpc>
            </a:pPr>
            <a:r>
              <a:rPr lang="zh-CN" altLang="en-US" sz="1600" dirty="0" smtClean="0">
                <a:solidFill>
                  <a:srgbClr val="FF0000"/>
                </a:solidFill>
                <a:latin typeface="Arial" panose="020B0604020202020204" pitchFamily="34" charset="0"/>
                <a:ea typeface="微软雅黑" panose="020B0503020204020204" pitchFamily="34" charset="-122"/>
              </a:rPr>
              <a:t>df_publisher=df.publisher.value_counts()   </a:t>
            </a:r>
            <a:r>
              <a:rPr lang="en-US" altLang="zh-CN" sz="1600" dirty="0" smtClean="0">
                <a:solidFill>
                  <a:srgbClr val="FF0000"/>
                </a:solidFill>
                <a:latin typeface="Arial" panose="020B0604020202020204" pitchFamily="34" charset="0"/>
                <a:ea typeface="微软雅黑" panose="020B0503020204020204" pitchFamily="34" charset="-122"/>
              </a:rPr>
              <a:t>   </a:t>
            </a:r>
            <a:endParaRPr lang="zh-CN" altLang="en-US" sz="1600" dirty="0" smtClean="0">
              <a:solidFill>
                <a:srgbClr val="FF0000"/>
              </a:solidFill>
              <a:latin typeface="Arial" panose="020B0604020202020204" pitchFamily="34" charset="0"/>
              <a:ea typeface="微软雅黑" panose="020B0503020204020204" pitchFamily="34" charset="-122"/>
            </a:endParaRPr>
          </a:p>
        </p:txBody>
      </p:sp>
    </p:spTree>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46"/>
          <p:cNvSpPr>
            <a:spLocks noChangeArrowheads="1"/>
          </p:cNvSpPr>
          <p:nvPr/>
        </p:nvSpPr>
        <p:spPr bwMode="auto">
          <a:xfrm>
            <a:off x="476188" y="177842"/>
            <a:ext cx="4398010"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buNone/>
            </a:pPr>
            <a:r>
              <a:rPr lang="zh-CN" altLang="en-US" sz="2400" b="1" dirty="0" smtClean="0">
                <a:solidFill>
                  <a:schemeClr val="accent1"/>
                </a:solidFill>
                <a:latin typeface="Arial" panose="020B0604020202020204" pitchFamily="34" charset="0"/>
              </a:rPr>
              <a:t>2.统计各个出版社的平均好评率</a:t>
            </a:r>
            <a:endParaRPr lang="zh-CN" altLang="en-US" sz="2400" b="1" dirty="0" smtClean="0">
              <a:solidFill>
                <a:schemeClr val="accent1"/>
              </a:solidFill>
              <a:latin typeface="Arial" panose="020B0604020202020204" pitchFamily="34" charset="0"/>
            </a:endParaRPr>
          </a:p>
        </p:txBody>
      </p:sp>
      <p:sp>
        <p:nvSpPr>
          <p:cNvPr id="20"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pic>
        <p:nvPicPr>
          <p:cNvPr id="100" name="图片 99"/>
          <p:cNvPicPr/>
          <p:nvPr/>
        </p:nvPicPr>
        <p:blipFill>
          <a:blip r:embed="rId1"/>
          <a:stretch>
            <a:fillRect/>
          </a:stretch>
        </p:blipFill>
        <p:spPr>
          <a:xfrm>
            <a:off x="130175" y="1148715"/>
            <a:ext cx="8791575" cy="3877310"/>
          </a:xfrm>
          <a:prstGeom prst="rect">
            <a:avLst/>
          </a:prstGeom>
          <a:noFill/>
          <a:ln w="9525">
            <a:noFill/>
          </a:ln>
        </p:spPr>
      </p:pic>
      <p:sp>
        <p:nvSpPr>
          <p:cNvPr id="2" name="文本框 1"/>
          <p:cNvSpPr txBox="1"/>
          <p:nvPr/>
        </p:nvSpPr>
        <p:spPr>
          <a:xfrm>
            <a:off x="502285" y="632460"/>
            <a:ext cx="7674610" cy="410845"/>
          </a:xfrm>
          <a:prstGeom prst="rect">
            <a:avLst/>
          </a:prstGeom>
          <a:noFill/>
        </p:spPr>
        <p:txBody>
          <a:bodyPr wrap="none" rtlCol="0">
            <a:spAutoFit/>
          </a:bodyPr>
          <a:p>
            <a:pPr algn="l">
              <a:lnSpc>
                <a:spcPct val="130000"/>
              </a:lnSpc>
            </a:pPr>
            <a:r>
              <a:rPr sz="1600" dirty="0" smtClean="0">
                <a:solidFill>
                  <a:srgbClr val="FF0000"/>
                </a:solidFill>
                <a:latin typeface="Arial" panose="020B0604020202020204" pitchFamily="34" charset="0"/>
                <a:ea typeface="微软雅黑" panose="020B0503020204020204" pitchFamily="34" charset="-122"/>
              </a:rPr>
              <a:t>df_favorable_rate=df.loc[:,['publisher','favorable_rate']].groupby('publisher').mean()</a:t>
            </a:r>
            <a:r>
              <a:rPr sz="1400" dirty="0" smtClean="0">
                <a:latin typeface="Arial" panose="020B0604020202020204" pitchFamily="34" charset="0"/>
                <a:ea typeface="微软雅黑" panose="020B0503020204020204" pitchFamily="34" charset="-122"/>
              </a:rPr>
              <a:t>  </a:t>
            </a:r>
            <a:endParaRPr sz="1400" dirty="0" smtClean="0">
              <a:latin typeface="Arial" panose="020B0604020202020204" pitchFamily="34" charset="0"/>
              <a:ea typeface="微软雅黑" panose="020B0503020204020204" pitchFamily="34" charset="-122"/>
            </a:endParaRPr>
          </a:p>
        </p:txBody>
      </p:sp>
    </p:spTree>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6"/>
          <p:cNvSpPr>
            <a:spLocks noChangeArrowheads="1"/>
          </p:cNvSpPr>
          <p:nvPr/>
        </p:nvSpPr>
        <p:spPr bwMode="auto">
          <a:xfrm>
            <a:off x="476188" y="177842"/>
            <a:ext cx="3788410"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buNone/>
            </a:pPr>
            <a:r>
              <a:rPr lang="zh-CN" altLang="en-US" sz="2400" b="1" dirty="0" smtClean="0">
                <a:solidFill>
                  <a:schemeClr val="accent1"/>
                </a:solidFill>
                <a:latin typeface="Arial" panose="020B0604020202020204" pitchFamily="34" charset="0"/>
              </a:rPr>
              <a:t>3.统计出书籍好评率的分布</a:t>
            </a:r>
            <a:endParaRPr lang="zh-CN" altLang="en-US" sz="2400" b="1" dirty="0" smtClean="0">
              <a:solidFill>
                <a:schemeClr val="accent1"/>
              </a:solidFill>
              <a:latin typeface="Arial" panose="020B0604020202020204" pitchFamily="34" charset="0"/>
            </a:endParaRPr>
          </a:p>
        </p:txBody>
      </p:sp>
      <p:sp>
        <p:nvSpPr>
          <p:cNvPr id="47"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099820" y="1054100"/>
            <a:ext cx="6244590" cy="3946525"/>
          </a:xfrm>
          <a:prstGeom prst="rect">
            <a:avLst/>
          </a:prstGeom>
        </p:spPr>
      </p:pic>
      <p:sp>
        <p:nvSpPr>
          <p:cNvPr id="4" name="文本框 3"/>
          <p:cNvSpPr txBox="1"/>
          <p:nvPr/>
        </p:nvSpPr>
        <p:spPr>
          <a:xfrm>
            <a:off x="1023620" y="642620"/>
            <a:ext cx="4954905" cy="410845"/>
          </a:xfrm>
          <a:prstGeom prst="rect">
            <a:avLst/>
          </a:prstGeom>
          <a:noFill/>
        </p:spPr>
        <p:txBody>
          <a:bodyPr wrap="square" rtlCol="0">
            <a:spAutoFit/>
          </a:bodyPr>
          <a:p>
            <a:pPr algn="l">
              <a:lnSpc>
                <a:spcPct val="130000"/>
              </a:lnSpc>
            </a:pPr>
            <a:r>
              <a:rPr lang="en-US" altLang="zh-CN" sz="1400" dirty="0" smtClean="0">
                <a:solidFill>
                  <a:srgbClr val="FF0000"/>
                </a:solidFill>
                <a:latin typeface="Arial" panose="020B0604020202020204" pitchFamily="34" charset="0"/>
                <a:ea typeface="微软雅黑" panose="020B0503020204020204" pitchFamily="34" charset="-122"/>
              </a:rPr>
              <a:t>                          </a:t>
            </a:r>
            <a:r>
              <a:rPr lang="en-US" altLang="zh-CN" sz="1600" dirty="0" smtClean="0">
                <a:solidFill>
                  <a:srgbClr val="FF0000"/>
                </a:solidFill>
                <a:latin typeface="Arial" panose="020B0604020202020204" pitchFamily="34" charset="0"/>
                <a:ea typeface="微软雅黑" panose="020B0503020204020204" pitchFamily="34" charset="-122"/>
              </a:rPr>
              <a:t> </a:t>
            </a:r>
            <a:r>
              <a:rPr lang="zh-CN" altLang="en-US" sz="1600" dirty="0" smtClean="0">
                <a:solidFill>
                  <a:srgbClr val="FF0000"/>
                </a:solidFill>
                <a:latin typeface="Arial" panose="020B0604020202020204" pitchFamily="34" charset="0"/>
                <a:ea typeface="微软雅黑" panose="020B0503020204020204" pitchFamily="34" charset="-122"/>
              </a:rPr>
              <a:t>F = df.favorable_rate.value_counts()</a:t>
            </a:r>
            <a:endParaRPr lang="zh-CN" altLang="en-US" sz="1600" dirty="0" smtClean="0">
              <a:solidFill>
                <a:srgbClr val="FF0000"/>
              </a:solidFill>
              <a:latin typeface="Arial" panose="020B0604020202020204" pitchFamily="34" charset="0"/>
              <a:ea typeface="微软雅黑" panose="020B0503020204020204" pitchFamily="34" charset="-122"/>
            </a:endParaRPr>
          </a:p>
        </p:txBody>
      </p:sp>
    </p:spTree>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0-#ppt_w/2"/>
                                          </p:val>
                                        </p:tav>
                                        <p:tav tm="100000">
                                          <p:val>
                                            <p:strVal val="#ppt_x"/>
                                          </p:val>
                                        </p:tav>
                                      </p:tavLst>
                                    </p:anim>
                                    <p:anim calcmode="lin" valueType="num">
                                      <p:cBhvr additive="base">
                                        <p:cTn id="8" dur="500" fill="hold"/>
                                        <p:tgtEl>
                                          <p:spTgt spid="4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left)">
                                      <p:cBhvr>
                                        <p:cTn id="1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46"/>
          <p:cNvSpPr>
            <a:spLocks noChangeArrowheads="1"/>
          </p:cNvSpPr>
          <p:nvPr/>
        </p:nvSpPr>
        <p:spPr bwMode="auto">
          <a:xfrm>
            <a:off x="476188" y="177842"/>
            <a:ext cx="6125845"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buNone/>
            </a:pPr>
            <a:r>
              <a:rPr lang="zh-CN" altLang="en-US" sz="2400" b="1" dirty="0" smtClean="0">
                <a:solidFill>
                  <a:schemeClr val="accent1"/>
                </a:solidFill>
                <a:latin typeface="Arial" panose="020B0604020202020204" pitchFamily="34" charset="0"/>
              </a:rPr>
              <a:t>4.统计书籍价格在100元以上的在哪些出版社</a:t>
            </a:r>
            <a:endParaRPr lang="zh-CN" altLang="en-US" sz="2400" b="1" dirty="0" smtClean="0">
              <a:solidFill>
                <a:schemeClr val="accent1"/>
              </a:solidFill>
              <a:latin typeface="Arial" panose="020B0604020202020204" pitchFamily="34" charset="0"/>
            </a:endParaRPr>
          </a:p>
        </p:txBody>
      </p:sp>
      <p:sp>
        <p:nvSpPr>
          <p:cNvPr id="38"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 name="文本框 2"/>
          <p:cNvSpPr txBox="1"/>
          <p:nvPr/>
        </p:nvSpPr>
        <p:spPr>
          <a:xfrm>
            <a:off x="643255" y="817880"/>
            <a:ext cx="7573645" cy="1050925"/>
          </a:xfrm>
          <a:prstGeom prst="rect">
            <a:avLst/>
          </a:prstGeom>
          <a:noFill/>
        </p:spPr>
        <p:txBody>
          <a:bodyPr wrap="square" rtlCol="0">
            <a:spAutoFit/>
          </a:bodyPr>
          <a:p>
            <a:pPr algn="l">
              <a:lnSpc>
                <a:spcPct val="130000"/>
              </a:lnSpc>
            </a:pPr>
            <a:r>
              <a:rPr lang="en-US" altLang="zh-CN" sz="1600" dirty="0" smtClean="0">
                <a:solidFill>
                  <a:srgbClr val="FF0000"/>
                </a:solidFill>
                <a:latin typeface="Arial" panose="020B0604020202020204" pitchFamily="34" charset="0"/>
                <a:ea typeface="微软雅黑" panose="020B0503020204020204" pitchFamily="34" charset="-122"/>
              </a:rPr>
              <a:t>                </a:t>
            </a:r>
            <a:r>
              <a:rPr lang="zh-CN" altLang="en-US" sz="1600" dirty="0" smtClean="0">
                <a:solidFill>
                  <a:srgbClr val="FF0000"/>
                </a:solidFill>
                <a:latin typeface="Arial" panose="020B0604020202020204" pitchFamily="34" charset="0"/>
                <a:ea typeface="微软雅黑" panose="020B0503020204020204" pitchFamily="34" charset="-122"/>
              </a:rPr>
              <a:t>M = df.loc[(df.origin_price&gt;=100),'publisher'].value_counts()</a:t>
            </a:r>
            <a:endParaRPr lang="zh-CN" altLang="en-US" sz="1600" dirty="0" smtClean="0">
              <a:solidFill>
                <a:srgbClr val="FF0000"/>
              </a:solidFill>
              <a:latin typeface="Arial" panose="020B0604020202020204" pitchFamily="34" charset="0"/>
              <a:ea typeface="微软雅黑" panose="020B0503020204020204" pitchFamily="34" charset="-122"/>
            </a:endParaRPr>
          </a:p>
          <a:p>
            <a:pPr algn="l">
              <a:lnSpc>
                <a:spcPct val="130000"/>
              </a:lnSpc>
            </a:pPr>
            <a:r>
              <a:rPr lang="en-US" altLang="zh-CN" sz="1600" dirty="0" smtClean="0">
                <a:solidFill>
                  <a:srgbClr val="FF0000"/>
                </a:solidFill>
                <a:latin typeface="Arial" panose="020B0604020202020204" pitchFamily="34" charset="0"/>
                <a:ea typeface="微软雅黑" panose="020B0503020204020204" pitchFamily="34" charset="-122"/>
              </a:rPr>
              <a:t>                </a:t>
            </a:r>
            <a:r>
              <a:rPr lang="zh-CN" altLang="en-US" sz="1600" dirty="0" smtClean="0">
                <a:solidFill>
                  <a:srgbClr val="FF0000"/>
                </a:solidFill>
                <a:latin typeface="Arial" panose="020B0604020202020204" pitchFamily="34" charset="0"/>
                <a:ea typeface="微软雅黑" panose="020B0503020204020204" pitchFamily="34" charset="-122"/>
              </a:rPr>
              <a:t>plt.pie(M[:10].values,labels=M[:10].index,autopct='%1.2f%%') </a:t>
            </a:r>
            <a:endParaRPr lang="zh-CN" altLang="en-US" sz="1600" dirty="0" smtClean="0">
              <a:solidFill>
                <a:srgbClr val="FF0000"/>
              </a:solidFill>
              <a:latin typeface="Arial" panose="020B0604020202020204" pitchFamily="34" charset="0"/>
              <a:ea typeface="微软雅黑" panose="020B0503020204020204" pitchFamily="34" charset="-122"/>
            </a:endParaRPr>
          </a:p>
          <a:p>
            <a:pPr algn="l">
              <a:lnSpc>
                <a:spcPct val="130000"/>
              </a:lnSpc>
            </a:pPr>
            <a:endParaRPr lang="zh-CN" altLang="en-US" sz="1600" dirty="0" smtClean="0">
              <a:solidFill>
                <a:srgbClr val="FF0000"/>
              </a:solidFill>
              <a:latin typeface="Arial" panose="020B0604020202020204" pitchFamily="34" charset="0"/>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1652270" y="1585595"/>
            <a:ext cx="5346700" cy="3505835"/>
          </a:xfrm>
          <a:prstGeom prst="rect">
            <a:avLst/>
          </a:prstGeom>
        </p:spPr>
      </p:pic>
    </p:spTree>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0-#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left)">
                                      <p:cBhvr>
                                        <p:cTn id="1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46"/>
          <p:cNvSpPr>
            <a:spLocks noChangeArrowheads="1"/>
          </p:cNvSpPr>
          <p:nvPr/>
        </p:nvSpPr>
        <p:spPr bwMode="auto">
          <a:xfrm>
            <a:off x="476188" y="177842"/>
            <a:ext cx="4093210"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buNone/>
            </a:pPr>
            <a:r>
              <a:rPr lang="zh-CN" altLang="en-US" sz="2400" b="1" dirty="0" smtClean="0">
                <a:solidFill>
                  <a:schemeClr val="accent1"/>
                </a:solidFill>
                <a:latin typeface="Arial" panose="020B0604020202020204" pitchFamily="34" charset="0"/>
              </a:rPr>
              <a:t>5.不同类型书籍的评论数前十</a:t>
            </a:r>
            <a:endParaRPr lang="zh-CN" altLang="en-US" sz="2400" b="1" dirty="0" smtClean="0">
              <a:solidFill>
                <a:schemeClr val="accent1"/>
              </a:solidFill>
              <a:latin typeface="Arial" panose="020B0604020202020204" pitchFamily="34" charset="0"/>
            </a:endParaRPr>
          </a:p>
        </p:txBody>
      </p:sp>
      <p:sp>
        <p:nvSpPr>
          <p:cNvPr id="27"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pic>
        <p:nvPicPr>
          <p:cNvPr id="101" name="图片 100"/>
          <p:cNvPicPr/>
          <p:nvPr/>
        </p:nvPicPr>
        <p:blipFill>
          <a:blip r:embed="rId1"/>
          <a:stretch>
            <a:fillRect/>
          </a:stretch>
        </p:blipFill>
        <p:spPr>
          <a:xfrm>
            <a:off x="294640" y="698500"/>
            <a:ext cx="8524875" cy="4322445"/>
          </a:xfrm>
          <a:prstGeom prst="rect">
            <a:avLst/>
          </a:prstGeom>
          <a:noFill/>
          <a:ln w="9525">
            <a:noFill/>
          </a:ln>
        </p:spPr>
      </p:pic>
    </p:spTree>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矩形 67"/>
          <p:cNvSpPr/>
          <p:nvPr/>
        </p:nvSpPr>
        <p:spPr>
          <a:xfrm>
            <a:off x="4559935" y="3547110"/>
            <a:ext cx="2911475" cy="812800"/>
          </a:xfrm>
          <a:prstGeom prst="rect">
            <a:avLst/>
          </a:prstGeom>
        </p:spPr>
        <p:txBody>
          <a:bodyPr wrap="square">
            <a:spAutoFit/>
          </a:bodyPr>
          <a:lstStyle/>
          <a:p>
            <a:pPr indent="342900">
              <a:lnSpc>
                <a:spcPct val="130000"/>
              </a:lnSpc>
            </a:pPr>
            <a:r>
              <a:rPr lang="zh-CN" altLang="en-US" sz="120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26" name="矩形 46"/>
          <p:cNvSpPr>
            <a:spLocks noChangeArrowheads="1"/>
          </p:cNvSpPr>
          <p:nvPr/>
        </p:nvSpPr>
        <p:spPr bwMode="auto">
          <a:xfrm>
            <a:off x="476188" y="177842"/>
            <a:ext cx="4093210"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buNone/>
            </a:pPr>
            <a:r>
              <a:rPr lang="zh-CN" altLang="en-US" sz="2400" b="1" dirty="0" smtClean="0">
                <a:solidFill>
                  <a:schemeClr val="accent1"/>
                </a:solidFill>
                <a:latin typeface="Arial" panose="020B0604020202020204" pitchFamily="34" charset="0"/>
                <a:sym typeface="+mn-ea"/>
              </a:rPr>
              <a:t>5.不同类型书籍的评论数前十</a:t>
            </a:r>
            <a:endParaRPr lang="zh-CN" altLang="en-US" sz="2400" b="1" dirty="0">
              <a:solidFill>
                <a:schemeClr val="accent1"/>
              </a:solidFill>
              <a:latin typeface="Arial" panose="020B0604020202020204" pitchFamily="34" charset="0"/>
            </a:endParaRPr>
          </a:p>
        </p:txBody>
      </p:sp>
      <p:sp>
        <p:nvSpPr>
          <p:cNvPr id="27"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pic>
        <p:nvPicPr>
          <p:cNvPr id="102" name="图片 101"/>
          <p:cNvPicPr/>
          <p:nvPr/>
        </p:nvPicPr>
        <p:blipFill>
          <a:blip r:embed="rId1"/>
          <a:stretch>
            <a:fillRect/>
          </a:stretch>
        </p:blipFill>
        <p:spPr>
          <a:xfrm>
            <a:off x="348615" y="701040"/>
            <a:ext cx="8444865" cy="4374515"/>
          </a:xfrm>
          <a:prstGeom prst="rect">
            <a:avLst/>
          </a:prstGeom>
          <a:noFill/>
          <a:ln w="9525">
            <a:noFill/>
          </a:ln>
        </p:spPr>
      </p:pic>
    </p:spTree>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46"/>
          <p:cNvSpPr>
            <a:spLocks noChangeArrowheads="1"/>
          </p:cNvSpPr>
          <p:nvPr/>
        </p:nvSpPr>
        <p:spPr bwMode="auto">
          <a:xfrm>
            <a:off x="476188" y="177842"/>
            <a:ext cx="3788410"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400" b="1" dirty="0">
                <a:solidFill>
                  <a:schemeClr val="accent1"/>
                </a:solidFill>
                <a:latin typeface="Arial" panose="020B0604020202020204" pitchFamily="34" charset="0"/>
              </a:rPr>
              <a:t>6.</a:t>
            </a:r>
            <a:r>
              <a:rPr lang="zh-CN" altLang="en-US" sz="2400" b="1" dirty="0">
                <a:solidFill>
                  <a:schemeClr val="accent1"/>
                </a:solidFill>
                <a:latin typeface="Arial" panose="020B0604020202020204" pitchFamily="34" charset="0"/>
              </a:rPr>
              <a:t>不同类型书籍词云图分析</a:t>
            </a:r>
            <a:endParaRPr lang="zh-CN" altLang="en-US" sz="2400" b="1" dirty="0">
              <a:solidFill>
                <a:schemeClr val="accent1"/>
              </a:solidFill>
              <a:latin typeface="Arial" panose="020B0604020202020204" pitchFamily="34" charset="0"/>
            </a:endParaRPr>
          </a:p>
        </p:txBody>
      </p:sp>
      <p:sp>
        <p:nvSpPr>
          <p:cNvPr id="22"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pic>
        <p:nvPicPr>
          <p:cNvPr id="103" name="图片 102"/>
          <p:cNvPicPr/>
          <p:nvPr/>
        </p:nvPicPr>
        <p:blipFill>
          <a:blip r:embed="rId1"/>
          <a:stretch>
            <a:fillRect/>
          </a:stretch>
        </p:blipFill>
        <p:spPr>
          <a:xfrm>
            <a:off x="497205" y="676910"/>
            <a:ext cx="8331835" cy="4306570"/>
          </a:xfrm>
          <a:prstGeom prst="rect">
            <a:avLst/>
          </a:prstGeom>
          <a:noFill/>
          <a:ln w="9525">
            <a:noFill/>
          </a:ln>
        </p:spPr>
      </p:pic>
    </p:spTree>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a:spLocks noChangeArrowheads="1"/>
          </p:cNvSpPr>
          <p:nvPr/>
        </p:nvSpPr>
        <p:spPr bwMode="auto">
          <a:xfrm>
            <a:off x="476188" y="177842"/>
            <a:ext cx="3788410"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buNone/>
            </a:pPr>
            <a:r>
              <a:rPr lang="en-US" altLang="zh-CN" sz="2400" b="1" dirty="0">
                <a:solidFill>
                  <a:schemeClr val="accent1"/>
                </a:solidFill>
                <a:latin typeface="Arial" panose="020B0604020202020204" pitchFamily="34" charset="0"/>
                <a:sym typeface="+mn-ea"/>
              </a:rPr>
              <a:t>6.</a:t>
            </a:r>
            <a:r>
              <a:rPr lang="zh-CN" altLang="en-US" sz="2400" b="1" dirty="0">
                <a:solidFill>
                  <a:schemeClr val="accent1"/>
                </a:solidFill>
                <a:latin typeface="Arial" panose="020B0604020202020204" pitchFamily="34" charset="0"/>
                <a:sym typeface="+mn-ea"/>
              </a:rPr>
              <a:t>不同类型书籍词云图分析</a:t>
            </a:r>
            <a:endParaRPr lang="zh-CN" altLang="en-US" sz="2400" b="1" dirty="0">
              <a:solidFill>
                <a:schemeClr val="accent1"/>
              </a:solidFill>
              <a:latin typeface="Arial" panose="020B0604020202020204" pitchFamily="34" charset="0"/>
            </a:endParaRPr>
          </a:p>
        </p:txBody>
      </p:sp>
      <p:sp>
        <p:nvSpPr>
          <p:cNvPr id="19" name="等腰三角形 18"/>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pic>
        <p:nvPicPr>
          <p:cNvPr id="105" name="图片 104"/>
          <p:cNvPicPr/>
          <p:nvPr/>
        </p:nvPicPr>
        <p:blipFill>
          <a:blip r:embed="rId1"/>
          <a:stretch>
            <a:fillRect/>
          </a:stretch>
        </p:blipFill>
        <p:spPr>
          <a:xfrm>
            <a:off x="1075055" y="636270"/>
            <a:ext cx="6953885" cy="4408170"/>
          </a:xfrm>
          <a:prstGeom prst="rect">
            <a:avLst/>
          </a:prstGeom>
          <a:noFill/>
          <a:ln w="9525">
            <a:noFill/>
          </a:ln>
        </p:spPr>
      </p:pic>
    </p:spTree>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5584648" y="-338488"/>
            <a:ext cx="1718803" cy="5399903"/>
          </a:xfrm>
          <a:prstGeom prst="trapezoid">
            <a:avLst>
              <a:gd name="adj" fmla="val 16935"/>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37" name="梯形 36"/>
          <p:cNvSpPr/>
          <p:nvPr/>
        </p:nvSpPr>
        <p:spPr>
          <a:xfrm rot="5400000">
            <a:off x="998730" y="477602"/>
            <a:ext cx="1758050" cy="3755509"/>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27" name="文本框 2"/>
          <p:cNvSpPr txBox="1"/>
          <p:nvPr/>
        </p:nvSpPr>
        <p:spPr>
          <a:xfrm>
            <a:off x="2796809" y="1917123"/>
            <a:ext cx="872675" cy="900246"/>
          </a:xfrm>
          <a:prstGeom prst="rect">
            <a:avLst/>
          </a:prstGeom>
          <a:noFill/>
        </p:spPr>
        <p:txBody>
          <a:bodyPr wrap="none" lIns="68580" tIns="34290" rIns="68580" bIns="34290" rtlCol="0">
            <a:spAutoFit/>
          </a:bodyPr>
          <a:lstStyle/>
          <a:p>
            <a:r>
              <a:rPr lang="en-US" altLang="zh-CN" b="1" dirty="0" smtClean="0">
                <a:solidFill>
                  <a:schemeClr val="bg1"/>
                </a:solidFill>
              </a:rPr>
              <a:t>Part</a:t>
            </a:r>
            <a:r>
              <a:rPr lang="en-US" altLang="zh-CN" sz="5400" b="1" dirty="0" smtClean="0">
                <a:solidFill>
                  <a:schemeClr val="bg1"/>
                </a:solidFill>
              </a:rPr>
              <a:t>4</a:t>
            </a:r>
            <a:endParaRPr lang="zh-CN" altLang="en-US" sz="5400" b="1" dirty="0">
              <a:solidFill>
                <a:schemeClr val="bg1"/>
              </a:solidFill>
            </a:endParaRPr>
          </a:p>
        </p:txBody>
      </p:sp>
      <p:sp>
        <p:nvSpPr>
          <p:cNvPr id="29" name="矩形 28"/>
          <p:cNvSpPr/>
          <p:nvPr/>
        </p:nvSpPr>
        <p:spPr>
          <a:xfrm>
            <a:off x="4848860" y="2019300"/>
            <a:ext cx="2090420" cy="622300"/>
          </a:xfrm>
          <a:prstGeom prst="rect">
            <a:avLst/>
          </a:prstGeom>
        </p:spPr>
        <p:txBody>
          <a:bodyPr wrap="square" lIns="68580" tIns="34290" rIns="68580" bIns="34290">
            <a:spAutoFit/>
          </a:bodyPr>
          <a:lstStyle/>
          <a:p>
            <a:r>
              <a:rPr lang="zh-CN" altLang="en-US" sz="3600" b="1" dirty="0">
                <a:solidFill>
                  <a:schemeClr val="bg1"/>
                </a:solidFill>
              </a:rPr>
              <a:t>小组分工</a:t>
            </a:r>
            <a:endParaRPr lang="zh-CN" altLang="en-US" sz="3600" b="1"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randombar(horizontal)">
                                      <p:cBhvr>
                                        <p:cTn id="15" dur="500"/>
                                        <p:tgtEl>
                                          <p:spTgt spid="2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27" grpId="0"/>
      <p:bldP spid="2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73141" y="466830"/>
            <a:ext cx="1146310" cy="1146310"/>
            <a:chOff x="1602769" y="143838"/>
            <a:chExt cx="1331936" cy="1331936"/>
          </a:xfrm>
        </p:grpSpPr>
        <p:sp>
          <p:nvSpPr>
            <p:cNvPr id="4" name="椭圆 3"/>
            <p:cNvSpPr/>
            <p:nvPr/>
          </p:nvSpPr>
          <p:spPr>
            <a:xfrm>
              <a:off x="1602769" y="143838"/>
              <a:ext cx="1331936" cy="1331936"/>
            </a:xfrm>
            <a:prstGeom prst="ellipse">
              <a:avLst/>
            </a:prstGeom>
            <a:ln w="165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TextBox 145"/>
            <p:cNvSpPr txBox="1"/>
            <p:nvPr/>
          </p:nvSpPr>
          <p:spPr>
            <a:xfrm>
              <a:off x="1679041" y="396413"/>
              <a:ext cx="1189310" cy="584775"/>
            </a:xfrm>
            <a:prstGeom prst="rect">
              <a:avLst/>
            </a:prstGeom>
            <a:noFill/>
          </p:spPr>
          <p:txBody>
            <a:bodyPr wrap="square" rtlCol="0">
              <a:spAutoFit/>
            </a:bodyPr>
            <a:lstStyle/>
            <a:p>
              <a:pPr algn="ctr"/>
              <a:r>
                <a:rPr lang="zh-CN" altLang="en-US" sz="2700" b="1" dirty="0">
                  <a:solidFill>
                    <a:schemeClr val="bg1"/>
                  </a:solidFill>
                  <a:latin typeface="微软雅黑" panose="020B0503020204020204" pitchFamily="34" charset="-122"/>
                  <a:ea typeface="微软雅黑" panose="020B0503020204020204" pitchFamily="34" charset="-122"/>
                </a:rPr>
                <a:t>目录</a:t>
              </a:r>
              <a:endParaRPr lang="zh-CN" altLang="en-US" sz="2700" b="1" dirty="0">
                <a:solidFill>
                  <a:schemeClr val="bg1"/>
                </a:solidFill>
                <a:latin typeface="微软雅黑" panose="020B0503020204020204" pitchFamily="34" charset="-122"/>
                <a:ea typeface="微软雅黑" panose="020B0503020204020204" pitchFamily="34" charset="-122"/>
              </a:endParaRPr>
            </a:p>
          </p:txBody>
        </p:sp>
        <p:sp>
          <p:nvSpPr>
            <p:cNvPr id="147" name="TextBox 146"/>
            <p:cNvSpPr txBox="1"/>
            <p:nvPr/>
          </p:nvSpPr>
          <p:spPr>
            <a:xfrm>
              <a:off x="1638153" y="937949"/>
              <a:ext cx="1263808" cy="303973"/>
            </a:xfrm>
            <a:prstGeom prst="rect">
              <a:avLst/>
            </a:prstGeom>
            <a:noFill/>
          </p:spPr>
          <p:txBody>
            <a:bodyPr wrap="square" rtlCol="0">
              <a:spAutoFit/>
            </a:bodyPr>
            <a:lstStyle/>
            <a:p>
              <a:pPr algn="ctr"/>
              <a:r>
                <a:rPr lang="en-US" altLang="zh-CN" sz="1100" dirty="0">
                  <a:solidFill>
                    <a:schemeClr val="bg1"/>
                  </a:solidFill>
                  <a:latin typeface="微软雅黑" panose="020B0503020204020204" pitchFamily="34" charset="-122"/>
                  <a:ea typeface="微软雅黑" panose="020B0503020204020204" pitchFamily="34" charset="-122"/>
                </a:rPr>
                <a:t>CONTENTS</a:t>
              </a:r>
              <a:endParaRPr lang="zh-CN" altLang="en-US" sz="1100" dirty="0">
                <a:solidFill>
                  <a:schemeClr val="bg1"/>
                </a:solidFill>
                <a:latin typeface="微软雅黑" panose="020B0503020204020204" pitchFamily="34" charset="-122"/>
                <a:ea typeface="微软雅黑" panose="020B0503020204020204" pitchFamily="34" charset="-122"/>
              </a:endParaRPr>
            </a:p>
          </p:txBody>
        </p:sp>
      </p:grpSp>
      <p:sp>
        <p:nvSpPr>
          <p:cNvPr id="9" name="Freeform 5"/>
          <p:cNvSpPr/>
          <p:nvPr/>
        </p:nvSpPr>
        <p:spPr bwMode="auto">
          <a:xfrm>
            <a:off x="2382" y="2262776"/>
            <a:ext cx="9141619" cy="1084926"/>
          </a:xfrm>
          <a:custGeom>
            <a:avLst/>
            <a:gdLst>
              <a:gd name="T0" fmla="*/ 0 w 2601"/>
              <a:gd name="T1" fmla="*/ 139 h 306"/>
              <a:gd name="T2" fmla="*/ 647 w 2601"/>
              <a:gd name="T3" fmla="*/ 304 h 306"/>
              <a:gd name="T4" fmla="*/ 1863 w 2601"/>
              <a:gd name="T5" fmla="*/ 11 h 306"/>
              <a:gd name="T6" fmla="*/ 2601 w 2601"/>
              <a:gd name="T7" fmla="*/ 259 h 306"/>
            </a:gdLst>
            <a:ahLst/>
            <a:cxnLst>
              <a:cxn ang="0">
                <a:pos x="T0" y="T1"/>
              </a:cxn>
              <a:cxn ang="0">
                <a:pos x="T2" y="T3"/>
              </a:cxn>
              <a:cxn ang="0">
                <a:pos x="T4" y="T5"/>
              </a:cxn>
              <a:cxn ang="0">
                <a:pos x="T6" y="T7"/>
              </a:cxn>
            </a:cxnLst>
            <a:rect l="0" t="0" r="r" b="b"/>
            <a:pathLst>
              <a:path w="2601" h="306">
                <a:moveTo>
                  <a:pt x="0" y="139"/>
                </a:moveTo>
                <a:cubicBezTo>
                  <a:pt x="0" y="139"/>
                  <a:pt x="179" y="301"/>
                  <a:pt x="647" y="304"/>
                </a:cubicBezTo>
                <a:cubicBezTo>
                  <a:pt x="1090" y="306"/>
                  <a:pt x="1474" y="0"/>
                  <a:pt x="1863" y="11"/>
                </a:cubicBezTo>
                <a:cubicBezTo>
                  <a:pt x="2253" y="21"/>
                  <a:pt x="2601" y="259"/>
                  <a:pt x="2601" y="259"/>
                </a:cubicBezTo>
              </a:path>
            </a:pathLst>
          </a:custGeom>
          <a:noFill/>
          <a:ln w="22225"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a:p>
        </p:txBody>
      </p:sp>
      <p:sp>
        <p:nvSpPr>
          <p:cNvPr id="44" name="矩形 30"/>
          <p:cNvSpPr>
            <a:spLocks noChangeArrowheads="1"/>
          </p:cNvSpPr>
          <p:nvPr/>
        </p:nvSpPr>
        <p:spPr bwMode="auto">
          <a:xfrm>
            <a:off x="-130175" y="3418840"/>
            <a:ext cx="15271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500" b="1" dirty="0">
                <a:solidFill>
                  <a:schemeClr val="accent1"/>
                </a:solidFill>
                <a:sym typeface="微软雅黑" panose="020B0503020204020204" pitchFamily="34" charset="-122"/>
              </a:rPr>
              <a:t>数据爬取</a:t>
            </a:r>
            <a:endParaRPr lang="zh-CN" altLang="en-US" sz="1500" b="1" dirty="0">
              <a:solidFill>
                <a:schemeClr val="accent1"/>
              </a:solidFill>
              <a:sym typeface="微软雅黑" panose="020B0503020204020204" pitchFamily="34" charset="-122"/>
            </a:endParaRPr>
          </a:p>
        </p:txBody>
      </p:sp>
      <p:sp>
        <p:nvSpPr>
          <p:cNvPr id="45" name="矩形 68"/>
          <p:cNvSpPr>
            <a:spLocks noChangeArrowheads="1"/>
          </p:cNvSpPr>
          <p:nvPr/>
        </p:nvSpPr>
        <p:spPr bwMode="auto">
          <a:xfrm>
            <a:off x="4084955" y="3161030"/>
            <a:ext cx="100076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500" b="1" dirty="0">
                <a:solidFill>
                  <a:schemeClr val="accent1"/>
                </a:solidFill>
                <a:sym typeface="微软雅黑" panose="020B0503020204020204" pitchFamily="34" charset="-122"/>
              </a:rPr>
              <a:t>数据分析</a:t>
            </a:r>
            <a:endParaRPr lang="zh-CN" altLang="en-US" sz="1500" b="1" dirty="0">
              <a:solidFill>
                <a:schemeClr val="accent1"/>
              </a:solidFill>
              <a:sym typeface="微软雅黑" panose="020B0503020204020204" pitchFamily="34" charset="-122"/>
            </a:endParaRPr>
          </a:p>
        </p:txBody>
      </p:sp>
      <p:sp>
        <p:nvSpPr>
          <p:cNvPr id="46" name="矩形 64"/>
          <p:cNvSpPr>
            <a:spLocks noChangeArrowheads="1"/>
          </p:cNvSpPr>
          <p:nvPr/>
        </p:nvSpPr>
        <p:spPr bwMode="auto">
          <a:xfrm>
            <a:off x="1609090" y="2583815"/>
            <a:ext cx="197929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500" b="1" dirty="0">
                <a:solidFill>
                  <a:schemeClr val="accent1"/>
                </a:solidFill>
                <a:sym typeface="微软雅黑" panose="020B0503020204020204" pitchFamily="34" charset="-122"/>
              </a:rPr>
              <a:t>数据预处理</a:t>
            </a:r>
            <a:endParaRPr lang="zh-CN" altLang="en-US" sz="1500" b="1" dirty="0">
              <a:solidFill>
                <a:schemeClr val="accent1"/>
              </a:solidFill>
              <a:sym typeface="微软雅黑" panose="020B0503020204020204" pitchFamily="34" charset="-122"/>
            </a:endParaRPr>
          </a:p>
        </p:txBody>
      </p:sp>
      <p:grpSp>
        <p:nvGrpSpPr>
          <p:cNvPr id="48" name="组合 47"/>
          <p:cNvGrpSpPr/>
          <p:nvPr/>
        </p:nvGrpSpPr>
        <p:grpSpPr>
          <a:xfrm>
            <a:off x="263558" y="2667254"/>
            <a:ext cx="749673" cy="751323"/>
            <a:chOff x="3437020" y="1033173"/>
            <a:chExt cx="863676" cy="865577"/>
          </a:xfrm>
        </p:grpSpPr>
        <p:sp>
          <p:nvSpPr>
            <p:cNvPr id="49" name="椭圆 18"/>
            <p:cNvSpPr>
              <a:spLocks noChangeArrowheads="1"/>
            </p:cNvSpPr>
            <p:nvPr/>
          </p:nvSpPr>
          <p:spPr bwMode="auto">
            <a:xfrm>
              <a:off x="3437020" y="1033173"/>
              <a:ext cx="863676" cy="865577"/>
            </a:xfrm>
            <a:prstGeom prst="ellipse">
              <a:avLst/>
            </a:prstGeom>
            <a:solidFill>
              <a:schemeClr val="accent1"/>
            </a:solidFill>
            <a:ln w="38100">
              <a:solidFill>
                <a:schemeClr val="bg1">
                  <a:lumMod val="75000"/>
                </a:schemeClr>
              </a:solid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pic>
          <p:nvPicPr>
            <p:cNvPr id="50" name="图片 49"/>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3587275" y="1169757"/>
              <a:ext cx="552644" cy="566109"/>
            </a:xfrm>
            <a:prstGeom prst="rect">
              <a:avLst/>
            </a:prstGeom>
          </p:spPr>
        </p:pic>
      </p:grpSp>
      <p:sp>
        <p:nvSpPr>
          <p:cNvPr id="51" name="矩形 68"/>
          <p:cNvSpPr>
            <a:spLocks noChangeArrowheads="1"/>
          </p:cNvSpPr>
          <p:nvPr/>
        </p:nvSpPr>
        <p:spPr bwMode="auto">
          <a:xfrm>
            <a:off x="5512435" y="1598930"/>
            <a:ext cx="167068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500" b="1" dirty="0">
                <a:solidFill>
                  <a:schemeClr val="accent1"/>
                </a:solidFill>
                <a:sym typeface="微软雅黑" panose="020B0503020204020204" pitchFamily="34" charset="-122"/>
              </a:rPr>
              <a:t> </a:t>
            </a:r>
            <a:r>
              <a:rPr lang="zh-CN" altLang="en-US" sz="1500" b="1" dirty="0">
                <a:solidFill>
                  <a:schemeClr val="accent1"/>
                </a:solidFill>
                <a:sym typeface="微软雅黑" panose="020B0503020204020204" pitchFamily="34" charset="-122"/>
              </a:rPr>
              <a:t>小组分工</a:t>
            </a:r>
            <a:endParaRPr lang="zh-CN" altLang="en-US" sz="1500" b="1" dirty="0">
              <a:solidFill>
                <a:schemeClr val="accent1"/>
              </a:solidFill>
              <a:sym typeface="微软雅黑" panose="020B0503020204020204" pitchFamily="34" charset="-122"/>
            </a:endParaRPr>
          </a:p>
        </p:txBody>
      </p:sp>
      <p:grpSp>
        <p:nvGrpSpPr>
          <p:cNvPr id="52" name="组合 51"/>
          <p:cNvGrpSpPr/>
          <p:nvPr/>
        </p:nvGrpSpPr>
        <p:grpSpPr>
          <a:xfrm>
            <a:off x="2170803" y="2928615"/>
            <a:ext cx="749673" cy="751323"/>
            <a:chOff x="3437020" y="2074814"/>
            <a:chExt cx="863676" cy="865577"/>
          </a:xfrm>
        </p:grpSpPr>
        <p:sp>
          <p:nvSpPr>
            <p:cNvPr id="53" name="椭圆 19"/>
            <p:cNvSpPr>
              <a:spLocks noChangeArrowheads="1"/>
            </p:cNvSpPr>
            <p:nvPr/>
          </p:nvSpPr>
          <p:spPr bwMode="auto">
            <a:xfrm>
              <a:off x="3437020" y="2074814"/>
              <a:ext cx="863676" cy="865577"/>
            </a:xfrm>
            <a:prstGeom prst="ellipse">
              <a:avLst/>
            </a:prstGeom>
            <a:solidFill>
              <a:schemeClr val="accent1"/>
            </a:solidFill>
            <a:ln w="38100">
              <a:solidFill>
                <a:schemeClr val="bg1">
                  <a:lumMod val="75000"/>
                </a:schemeClr>
              </a:solid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pic>
          <p:nvPicPr>
            <p:cNvPr id="54" name="图片 53"/>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grpSp>
        <p:nvGrpSpPr>
          <p:cNvPr id="55" name="组合 54"/>
          <p:cNvGrpSpPr/>
          <p:nvPr/>
        </p:nvGrpSpPr>
        <p:grpSpPr>
          <a:xfrm>
            <a:off x="4183869" y="2376631"/>
            <a:ext cx="749673" cy="749944"/>
            <a:chOff x="3437020" y="3157655"/>
            <a:chExt cx="863676" cy="863988"/>
          </a:xfrm>
        </p:grpSpPr>
        <p:sp>
          <p:nvSpPr>
            <p:cNvPr id="56" name="椭圆 20"/>
            <p:cNvSpPr>
              <a:spLocks noChangeArrowheads="1"/>
            </p:cNvSpPr>
            <p:nvPr/>
          </p:nvSpPr>
          <p:spPr bwMode="auto">
            <a:xfrm>
              <a:off x="3437020" y="3157655"/>
              <a:ext cx="863676" cy="863988"/>
            </a:xfrm>
            <a:prstGeom prst="ellipse">
              <a:avLst/>
            </a:prstGeom>
            <a:solidFill>
              <a:schemeClr val="accent1"/>
            </a:solidFill>
            <a:ln w="38100">
              <a:solidFill>
                <a:schemeClr val="bg1">
                  <a:lumMod val="75000"/>
                </a:schemeClr>
              </a:solid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nvGrpSpPr>
            <p:cNvPr id="57" name="组合 56"/>
            <p:cNvGrpSpPr/>
            <p:nvPr/>
          </p:nvGrpSpPr>
          <p:grpSpPr>
            <a:xfrm>
              <a:off x="3603965" y="3301680"/>
              <a:ext cx="519264" cy="531742"/>
              <a:chOff x="9901114" y="2870043"/>
              <a:chExt cx="1094967" cy="1121279"/>
            </a:xfrm>
          </p:grpSpPr>
          <p:sp>
            <p:nvSpPr>
              <p:cNvPr id="58" name="Freeform 5"/>
              <p:cNvSpPr/>
              <p:nvPr/>
            </p:nvSpPr>
            <p:spPr bwMode="auto">
              <a:xfrm>
                <a:off x="10585467" y="2870043"/>
                <a:ext cx="234963" cy="800500"/>
              </a:xfrm>
              <a:custGeom>
                <a:avLst/>
                <a:gdLst>
                  <a:gd name="T0" fmla="*/ 2 w 43"/>
                  <a:gd name="T1" fmla="*/ 115 h 115"/>
                  <a:gd name="T2" fmla="*/ 3 w 43"/>
                  <a:gd name="T3" fmla="*/ 115 h 115"/>
                  <a:gd name="T4" fmla="*/ 3 w 43"/>
                  <a:gd name="T5" fmla="*/ 115 h 115"/>
                  <a:gd name="T6" fmla="*/ 3 w 43"/>
                  <a:gd name="T7" fmla="*/ 115 h 115"/>
                  <a:gd name="T8" fmla="*/ 4 w 43"/>
                  <a:gd name="T9" fmla="*/ 115 h 115"/>
                  <a:gd name="T10" fmla="*/ 4 w 43"/>
                  <a:gd name="T11" fmla="*/ 115 h 115"/>
                  <a:gd name="T12" fmla="*/ 5 w 43"/>
                  <a:gd name="T13" fmla="*/ 114 h 115"/>
                  <a:gd name="T14" fmla="*/ 22 w 43"/>
                  <a:gd name="T15" fmla="*/ 98 h 115"/>
                  <a:gd name="T16" fmla="*/ 38 w 43"/>
                  <a:gd name="T17" fmla="*/ 114 h 115"/>
                  <a:gd name="T18" fmla="*/ 39 w 43"/>
                  <a:gd name="T19" fmla="*/ 115 h 115"/>
                  <a:gd name="T20" fmla="*/ 39 w 43"/>
                  <a:gd name="T21" fmla="*/ 115 h 115"/>
                  <a:gd name="T22" fmla="*/ 40 w 43"/>
                  <a:gd name="T23" fmla="*/ 115 h 115"/>
                  <a:gd name="T24" fmla="*/ 40 w 43"/>
                  <a:gd name="T25" fmla="*/ 115 h 115"/>
                  <a:gd name="T26" fmla="*/ 40 w 43"/>
                  <a:gd name="T27" fmla="*/ 115 h 115"/>
                  <a:gd name="T28" fmla="*/ 41 w 43"/>
                  <a:gd name="T29" fmla="*/ 115 h 115"/>
                  <a:gd name="T30" fmla="*/ 42 w 43"/>
                  <a:gd name="T31" fmla="*/ 114 h 115"/>
                  <a:gd name="T32" fmla="*/ 43 w 43"/>
                  <a:gd name="T33" fmla="*/ 112 h 115"/>
                  <a:gd name="T34" fmla="*/ 43 w 43"/>
                  <a:gd name="T35" fmla="*/ 27 h 115"/>
                  <a:gd name="T36" fmla="*/ 43 w 43"/>
                  <a:gd name="T37" fmla="*/ 13 h 115"/>
                  <a:gd name="T38" fmla="*/ 43 w 43"/>
                  <a:gd name="T39" fmla="*/ 3 h 115"/>
                  <a:gd name="T40" fmla="*/ 42 w 43"/>
                  <a:gd name="T41" fmla="*/ 1 h 115"/>
                  <a:gd name="T42" fmla="*/ 40 w 43"/>
                  <a:gd name="T43" fmla="*/ 0 h 115"/>
                  <a:gd name="T44" fmla="*/ 3 w 43"/>
                  <a:gd name="T45" fmla="*/ 0 h 115"/>
                  <a:gd name="T46" fmla="*/ 3 w 43"/>
                  <a:gd name="T47" fmla="*/ 0 h 115"/>
                  <a:gd name="T48" fmla="*/ 2 w 43"/>
                  <a:gd name="T49" fmla="*/ 1 h 115"/>
                  <a:gd name="T50" fmla="*/ 2 w 43"/>
                  <a:gd name="T51" fmla="*/ 1 h 115"/>
                  <a:gd name="T52" fmla="*/ 0 w 43"/>
                  <a:gd name="T53" fmla="*/ 3 h 115"/>
                  <a:gd name="T54" fmla="*/ 0 w 43"/>
                  <a:gd name="T55" fmla="*/ 13 h 115"/>
                  <a:gd name="T56" fmla="*/ 0 w 43"/>
                  <a:gd name="T57" fmla="*/ 27 h 115"/>
                  <a:gd name="T58" fmla="*/ 0 w 43"/>
                  <a:gd name="T59" fmla="*/ 112 h 115"/>
                  <a:gd name="T60" fmla="*/ 2 w 43"/>
                  <a:gd name="T61"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 h="115">
                    <a:moveTo>
                      <a:pt x="2" y="115"/>
                    </a:moveTo>
                    <a:cubicBezTo>
                      <a:pt x="2" y="115"/>
                      <a:pt x="2" y="115"/>
                      <a:pt x="3" y="115"/>
                    </a:cubicBezTo>
                    <a:cubicBezTo>
                      <a:pt x="3" y="115"/>
                      <a:pt x="3" y="115"/>
                      <a:pt x="3" y="115"/>
                    </a:cubicBezTo>
                    <a:cubicBezTo>
                      <a:pt x="3" y="115"/>
                      <a:pt x="3" y="115"/>
                      <a:pt x="3" y="115"/>
                    </a:cubicBezTo>
                    <a:cubicBezTo>
                      <a:pt x="3" y="115"/>
                      <a:pt x="4" y="115"/>
                      <a:pt x="4" y="115"/>
                    </a:cubicBezTo>
                    <a:cubicBezTo>
                      <a:pt x="4" y="115"/>
                      <a:pt x="4" y="115"/>
                      <a:pt x="4" y="115"/>
                    </a:cubicBezTo>
                    <a:cubicBezTo>
                      <a:pt x="4" y="115"/>
                      <a:pt x="5" y="114"/>
                      <a:pt x="5" y="114"/>
                    </a:cubicBezTo>
                    <a:cubicBezTo>
                      <a:pt x="22" y="98"/>
                      <a:pt x="22" y="98"/>
                      <a:pt x="22" y="98"/>
                    </a:cubicBezTo>
                    <a:cubicBezTo>
                      <a:pt x="38" y="114"/>
                      <a:pt x="38" y="114"/>
                      <a:pt x="38" y="114"/>
                    </a:cubicBezTo>
                    <a:cubicBezTo>
                      <a:pt x="38" y="114"/>
                      <a:pt x="39" y="115"/>
                      <a:pt x="39" y="115"/>
                    </a:cubicBezTo>
                    <a:cubicBezTo>
                      <a:pt x="39" y="115"/>
                      <a:pt x="39" y="115"/>
                      <a:pt x="39" y="115"/>
                    </a:cubicBezTo>
                    <a:cubicBezTo>
                      <a:pt x="40" y="115"/>
                      <a:pt x="40" y="115"/>
                      <a:pt x="40" y="115"/>
                    </a:cubicBezTo>
                    <a:cubicBezTo>
                      <a:pt x="40" y="115"/>
                      <a:pt x="40" y="115"/>
                      <a:pt x="40" y="115"/>
                    </a:cubicBezTo>
                    <a:cubicBezTo>
                      <a:pt x="40" y="115"/>
                      <a:pt x="40" y="115"/>
                      <a:pt x="40" y="115"/>
                    </a:cubicBezTo>
                    <a:cubicBezTo>
                      <a:pt x="41" y="115"/>
                      <a:pt x="41" y="115"/>
                      <a:pt x="41" y="115"/>
                    </a:cubicBezTo>
                    <a:cubicBezTo>
                      <a:pt x="42" y="115"/>
                      <a:pt x="42" y="114"/>
                      <a:pt x="42" y="114"/>
                    </a:cubicBezTo>
                    <a:cubicBezTo>
                      <a:pt x="43" y="114"/>
                      <a:pt x="43" y="113"/>
                      <a:pt x="43" y="112"/>
                    </a:cubicBezTo>
                    <a:cubicBezTo>
                      <a:pt x="43" y="27"/>
                      <a:pt x="43" y="27"/>
                      <a:pt x="43" y="27"/>
                    </a:cubicBezTo>
                    <a:cubicBezTo>
                      <a:pt x="43" y="13"/>
                      <a:pt x="43" y="13"/>
                      <a:pt x="43" y="13"/>
                    </a:cubicBezTo>
                    <a:cubicBezTo>
                      <a:pt x="43" y="3"/>
                      <a:pt x="43" y="3"/>
                      <a:pt x="43" y="3"/>
                    </a:cubicBezTo>
                    <a:cubicBezTo>
                      <a:pt x="43" y="3"/>
                      <a:pt x="43" y="2"/>
                      <a:pt x="42" y="1"/>
                    </a:cubicBezTo>
                    <a:cubicBezTo>
                      <a:pt x="42" y="1"/>
                      <a:pt x="41" y="0"/>
                      <a:pt x="40" y="0"/>
                    </a:cubicBezTo>
                    <a:cubicBezTo>
                      <a:pt x="3" y="0"/>
                      <a:pt x="3" y="0"/>
                      <a:pt x="3" y="0"/>
                    </a:cubicBezTo>
                    <a:cubicBezTo>
                      <a:pt x="3" y="0"/>
                      <a:pt x="3" y="0"/>
                      <a:pt x="3" y="0"/>
                    </a:cubicBezTo>
                    <a:cubicBezTo>
                      <a:pt x="3" y="0"/>
                      <a:pt x="2" y="0"/>
                      <a:pt x="2" y="1"/>
                    </a:cubicBezTo>
                    <a:cubicBezTo>
                      <a:pt x="2" y="1"/>
                      <a:pt x="2" y="1"/>
                      <a:pt x="2" y="1"/>
                    </a:cubicBezTo>
                    <a:cubicBezTo>
                      <a:pt x="1" y="1"/>
                      <a:pt x="0" y="2"/>
                      <a:pt x="0" y="3"/>
                    </a:cubicBezTo>
                    <a:cubicBezTo>
                      <a:pt x="0" y="13"/>
                      <a:pt x="0" y="13"/>
                      <a:pt x="0" y="13"/>
                    </a:cubicBezTo>
                    <a:cubicBezTo>
                      <a:pt x="0" y="27"/>
                      <a:pt x="0" y="27"/>
                      <a:pt x="0" y="27"/>
                    </a:cubicBezTo>
                    <a:cubicBezTo>
                      <a:pt x="0" y="112"/>
                      <a:pt x="0" y="112"/>
                      <a:pt x="0" y="112"/>
                    </a:cubicBezTo>
                    <a:cubicBezTo>
                      <a:pt x="0" y="113"/>
                      <a:pt x="1" y="114"/>
                      <a:pt x="2" y="115"/>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59" name="Freeform 6"/>
              <p:cNvSpPr/>
              <p:nvPr/>
            </p:nvSpPr>
            <p:spPr bwMode="auto">
              <a:xfrm>
                <a:off x="10044830" y="3280407"/>
                <a:ext cx="289711" cy="34679"/>
              </a:xfrm>
              <a:custGeom>
                <a:avLst/>
                <a:gdLst>
                  <a:gd name="T0" fmla="*/ 0 w 53"/>
                  <a:gd name="T1" fmla="*/ 3 h 5"/>
                  <a:gd name="T2" fmla="*/ 3 w 53"/>
                  <a:gd name="T3" fmla="*/ 5 h 5"/>
                  <a:gd name="T4" fmla="*/ 50 w 53"/>
                  <a:gd name="T5" fmla="*/ 5 h 5"/>
                  <a:gd name="T6" fmla="*/ 53 w 53"/>
                  <a:gd name="T7" fmla="*/ 3 h 5"/>
                  <a:gd name="T8" fmla="*/ 50 w 53"/>
                  <a:gd name="T9" fmla="*/ 0 h 5"/>
                  <a:gd name="T10" fmla="*/ 3 w 53"/>
                  <a:gd name="T11" fmla="*/ 0 h 5"/>
                  <a:gd name="T12" fmla="*/ 0 w 53"/>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0" y="3"/>
                    </a:moveTo>
                    <a:cubicBezTo>
                      <a:pt x="0" y="4"/>
                      <a:pt x="2" y="5"/>
                      <a:pt x="3" y="5"/>
                    </a:cubicBezTo>
                    <a:cubicBezTo>
                      <a:pt x="50" y="5"/>
                      <a:pt x="50" y="5"/>
                      <a:pt x="50" y="5"/>
                    </a:cubicBezTo>
                    <a:cubicBezTo>
                      <a:pt x="52" y="5"/>
                      <a:pt x="53" y="4"/>
                      <a:pt x="53" y="3"/>
                    </a:cubicBezTo>
                    <a:cubicBezTo>
                      <a:pt x="53" y="1"/>
                      <a:pt x="52" y="0"/>
                      <a:pt x="50" y="0"/>
                    </a:cubicBezTo>
                    <a:cubicBezTo>
                      <a:pt x="3" y="0"/>
                      <a:pt x="3" y="0"/>
                      <a:pt x="3" y="0"/>
                    </a:cubicBezTo>
                    <a:cubicBezTo>
                      <a:pt x="2" y="0"/>
                      <a:pt x="0" y="1"/>
                      <a:pt x="0" y="3"/>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60" name="Freeform 7"/>
              <p:cNvSpPr/>
              <p:nvPr/>
            </p:nvSpPr>
            <p:spPr bwMode="auto">
              <a:xfrm>
                <a:off x="10044830" y="3442241"/>
                <a:ext cx="289711" cy="34679"/>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61" name="Freeform 8"/>
              <p:cNvSpPr/>
              <p:nvPr/>
            </p:nvSpPr>
            <p:spPr bwMode="auto">
              <a:xfrm>
                <a:off x="10044830" y="3601186"/>
                <a:ext cx="289711" cy="34679"/>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62" name="Freeform 9"/>
              <p:cNvSpPr>
                <a:spLocks noEditPoints="1"/>
              </p:cNvSpPr>
              <p:nvPr/>
            </p:nvSpPr>
            <p:spPr bwMode="auto">
              <a:xfrm>
                <a:off x="9901114" y="2953851"/>
                <a:ext cx="1094967" cy="1037471"/>
              </a:xfrm>
              <a:custGeom>
                <a:avLst/>
                <a:gdLst>
                  <a:gd name="T0" fmla="*/ 177 w 200"/>
                  <a:gd name="T1" fmla="*/ 3 h 149"/>
                  <a:gd name="T2" fmla="*/ 177 w 200"/>
                  <a:gd name="T3" fmla="*/ 17 h 149"/>
                  <a:gd name="T4" fmla="*/ 186 w 200"/>
                  <a:gd name="T5" fmla="*/ 21 h 149"/>
                  <a:gd name="T6" fmla="*/ 186 w 200"/>
                  <a:gd name="T7" fmla="*/ 134 h 149"/>
                  <a:gd name="T8" fmla="*/ 107 w 200"/>
                  <a:gd name="T9" fmla="*/ 134 h 149"/>
                  <a:gd name="T10" fmla="*/ 107 w 200"/>
                  <a:gd name="T11" fmla="*/ 21 h 149"/>
                  <a:gd name="T12" fmla="*/ 117 w 200"/>
                  <a:gd name="T13" fmla="*/ 17 h 149"/>
                  <a:gd name="T14" fmla="*/ 117 w 200"/>
                  <a:gd name="T15" fmla="*/ 3 h 149"/>
                  <a:gd name="T16" fmla="*/ 100 w 200"/>
                  <a:gd name="T17" fmla="*/ 9 h 149"/>
                  <a:gd name="T18" fmla="*/ 53 w 200"/>
                  <a:gd name="T19" fmla="*/ 0 h 149"/>
                  <a:gd name="T20" fmla="*/ 0 w 200"/>
                  <a:gd name="T21" fmla="*/ 20 h 149"/>
                  <a:gd name="T22" fmla="*/ 0 w 200"/>
                  <a:gd name="T23" fmla="*/ 142 h 149"/>
                  <a:gd name="T24" fmla="*/ 2 w 200"/>
                  <a:gd name="T25" fmla="*/ 147 h 149"/>
                  <a:gd name="T26" fmla="*/ 8 w 200"/>
                  <a:gd name="T27" fmla="*/ 149 h 149"/>
                  <a:gd name="T28" fmla="*/ 53 w 200"/>
                  <a:gd name="T29" fmla="*/ 145 h 149"/>
                  <a:gd name="T30" fmla="*/ 99 w 200"/>
                  <a:gd name="T31" fmla="*/ 149 h 149"/>
                  <a:gd name="T32" fmla="*/ 99 w 200"/>
                  <a:gd name="T33" fmla="*/ 149 h 149"/>
                  <a:gd name="T34" fmla="*/ 100 w 200"/>
                  <a:gd name="T35" fmla="*/ 149 h 149"/>
                  <a:gd name="T36" fmla="*/ 100 w 200"/>
                  <a:gd name="T37" fmla="*/ 149 h 149"/>
                  <a:gd name="T38" fmla="*/ 101 w 200"/>
                  <a:gd name="T39" fmla="*/ 149 h 149"/>
                  <a:gd name="T40" fmla="*/ 101 w 200"/>
                  <a:gd name="T41" fmla="*/ 149 h 149"/>
                  <a:gd name="T42" fmla="*/ 146 w 200"/>
                  <a:gd name="T43" fmla="*/ 145 h 149"/>
                  <a:gd name="T44" fmla="*/ 192 w 200"/>
                  <a:gd name="T45" fmla="*/ 149 h 149"/>
                  <a:gd name="T46" fmla="*/ 193 w 200"/>
                  <a:gd name="T47" fmla="*/ 149 h 149"/>
                  <a:gd name="T48" fmla="*/ 197 w 200"/>
                  <a:gd name="T49" fmla="*/ 147 h 149"/>
                  <a:gd name="T50" fmla="*/ 200 w 200"/>
                  <a:gd name="T51" fmla="*/ 142 h 149"/>
                  <a:gd name="T52" fmla="*/ 200 w 200"/>
                  <a:gd name="T53" fmla="*/ 20 h 149"/>
                  <a:gd name="T54" fmla="*/ 177 w 200"/>
                  <a:gd name="T55" fmla="*/ 3 h 149"/>
                  <a:gd name="T56" fmla="*/ 93 w 200"/>
                  <a:gd name="T57" fmla="*/ 134 h 149"/>
                  <a:gd name="T58" fmla="*/ 53 w 200"/>
                  <a:gd name="T59" fmla="*/ 131 h 149"/>
                  <a:gd name="T60" fmla="*/ 14 w 200"/>
                  <a:gd name="T61" fmla="*/ 134 h 149"/>
                  <a:gd name="T62" fmla="*/ 14 w 200"/>
                  <a:gd name="T63" fmla="*/ 21 h 149"/>
                  <a:gd name="T64" fmla="*/ 53 w 200"/>
                  <a:gd name="T65" fmla="*/ 14 h 149"/>
                  <a:gd name="T66" fmla="*/ 93 w 200"/>
                  <a:gd name="T67" fmla="*/ 21 h 149"/>
                  <a:gd name="T68" fmla="*/ 93 w 200"/>
                  <a:gd name="T69" fmla="*/ 13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0" h="149">
                    <a:moveTo>
                      <a:pt x="177" y="3"/>
                    </a:moveTo>
                    <a:cubicBezTo>
                      <a:pt x="177" y="17"/>
                      <a:pt x="177" y="17"/>
                      <a:pt x="177" y="17"/>
                    </a:cubicBezTo>
                    <a:cubicBezTo>
                      <a:pt x="181" y="18"/>
                      <a:pt x="185" y="20"/>
                      <a:pt x="186" y="21"/>
                    </a:cubicBezTo>
                    <a:cubicBezTo>
                      <a:pt x="186" y="134"/>
                      <a:pt x="186" y="134"/>
                      <a:pt x="186" y="134"/>
                    </a:cubicBezTo>
                    <a:cubicBezTo>
                      <a:pt x="161" y="130"/>
                      <a:pt x="131" y="130"/>
                      <a:pt x="107" y="134"/>
                    </a:cubicBezTo>
                    <a:cubicBezTo>
                      <a:pt x="107" y="21"/>
                      <a:pt x="107" y="21"/>
                      <a:pt x="107" y="21"/>
                    </a:cubicBezTo>
                    <a:cubicBezTo>
                      <a:pt x="108" y="20"/>
                      <a:pt x="111" y="18"/>
                      <a:pt x="117" y="17"/>
                    </a:cubicBezTo>
                    <a:cubicBezTo>
                      <a:pt x="117" y="3"/>
                      <a:pt x="117" y="3"/>
                      <a:pt x="117" y="3"/>
                    </a:cubicBezTo>
                    <a:cubicBezTo>
                      <a:pt x="110" y="4"/>
                      <a:pt x="104" y="6"/>
                      <a:pt x="100" y="9"/>
                    </a:cubicBezTo>
                    <a:cubicBezTo>
                      <a:pt x="90" y="2"/>
                      <a:pt x="70" y="0"/>
                      <a:pt x="53" y="0"/>
                    </a:cubicBezTo>
                    <a:cubicBezTo>
                      <a:pt x="29" y="0"/>
                      <a:pt x="0" y="5"/>
                      <a:pt x="0" y="20"/>
                    </a:cubicBezTo>
                    <a:cubicBezTo>
                      <a:pt x="0" y="142"/>
                      <a:pt x="0" y="142"/>
                      <a:pt x="0" y="142"/>
                    </a:cubicBezTo>
                    <a:cubicBezTo>
                      <a:pt x="0" y="144"/>
                      <a:pt x="1" y="146"/>
                      <a:pt x="2" y="147"/>
                    </a:cubicBezTo>
                    <a:cubicBezTo>
                      <a:pt x="4" y="148"/>
                      <a:pt x="6" y="149"/>
                      <a:pt x="8" y="149"/>
                    </a:cubicBezTo>
                    <a:cubicBezTo>
                      <a:pt x="22" y="146"/>
                      <a:pt x="37" y="145"/>
                      <a:pt x="53" y="145"/>
                    </a:cubicBezTo>
                    <a:cubicBezTo>
                      <a:pt x="69" y="145"/>
                      <a:pt x="85" y="146"/>
                      <a:pt x="99" y="149"/>
                    </a:cubicBezTo>
                    <a:cubicBezTo>
                      <a:pt x="99" y="149"/>
                      <a:pt x="99" y="149"/>
                      <a:pt x="99" y="149"/>
                    </a:cubicBezTo>
                    <a:cubicBezTo>
                      <a:pt x="99" y="149"/>
                      <a:pt x="99" y="149"/>
                      <a:pt x="100" y="149"/>
                    </a:cubicBezTo>
                    <a:cubicBezTo>
                      <a:pt x="100" y="149"/>
                      <a:pt x="100" y="149"/>
                      <a:pt x="100" y="149"/>
                    </a:cubicBezTo>
                    <a:cubicBezTo>
                      <a:pt x="100" y="149"/>
                      <a:pt x="100" y="149"/>
                      <a:pt x="101" y="149"/>
                    </a:cubicBezTo>
                    <a:cubicBezTo>
                      <a:pt x="101" y="149"/>
                      <a:pt x="101" y="149"/>
                      <a:pt x="101" y="149"/>
                    </a:cubicBezTo>
                    <a:cubicBezTo>
                      <a:pt x="115" y="146"/>
                      <a:pt x="130" y="145"/>
                      <a:pt x="146" y="145"/>
                    </a:cubicBezTo>
                    <a:cubicBezTo>
                      <a:pt x="162" y="145"/>
                      <a:pt x="178" y="146"/>
                      <a:pt x="192" y="149"/>
                    </a:cubicBezTo>
                    <a:cubicBezTo>
                      <a:pt x="192" y="149"/>
                      <a:pt x="192" y="149"/>
                      <a:pt x="193" y="149"/>
                    </a:cubicBezTo>
                    <a:cubicBezTo>
                      <a:pt x="194" y="149"/>
                      <a:pt x="196" y="148"/>
                      <a:pt x="197" y="147"/>
                    </a:cubicBezTo>
                    <a:cubicBezTo>
                      <a:pt x="199" y="146"/>
                      <a:pt x="200" y="144"/>
                      <a:pt x="200" y="142"/>
                    </a:cubicBezTo>
                    <a:cubicBezTo>
                      <a:pt x="200" y="20"/>
                      <a:pt x="200" y="20"/>
                      <a:pt x="200" y="20"/>
                    </a:cubicBezTo>
                    <a:cubicBezTo>
                      <a:pt x="200" y="11"/>
                      <a:pt x="190" y="6"/>
                      <a:pt x="177" y="3"/>
                    </a:cubicBezTo>
                    <a:close/>
                    <a:moveTo>
                      <a:pt x="93" y="134"/>
                    </a:moveTo>
                    <a:cubicBezTo>
                      <a:pt x="80" y="132"/>
                      <a:pt x="67" y="131"/>
                      <a:pt x="53" y="131"/>
                    </a:cubicBezTo>
                    <a:cubicBezTo>
                      <a:pt x="40" y="131"/>
                      <a:pt x="26" y="132"/>
                      <a:pt x="14" y="134"/>
                    </a:cubicBezTo>
                    <a:cubicBezTo>
                      <a:pt x="14" y="21"/>
                      <a:pt x="14" y="21"/>
                      <a:pt x="14" y="21"/>
                    </a:cubicBezTo>
                    <a:cubicBezTo>
                      <a:pt x="16" y="18"/>
                      <a:pt x="30" y="14"/>
                      <a:pt x="53" y="14"/>
                    </a:cubicBezTo>
                    <a:cubicBezTo>
                      <a:pt x="76" y="14"/>
                      <a:pt x="90" y="18"/>
                      <a:pt x="93" y="21"/>
                    </a:cubicBezTo>
                    <a:lnTo>
                      <a:pt x="93" y="134"/>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63" name="组合 62"/>
          <p:cNvGrpSpPr/>
          <p:nvPr/>
        </p:nvGrpSpPr>
        <p:grpSpPr>
          <a:xfrm>
            <a:off x="5986262" y="1919767"/>
            <a:ext cx="749673" cy="751322"/>
            <a:chOff x="3437020" y="4201727"/>
            <a:chExt cx="863676" cy="865576"/>
          </a:xfrm>
        </p:grpSpPr>
        <p:sp>
          <p:nvSpPr>
            <p:cNvPr id="64" name="椭圆 21"/>
            <p:cNvSpPr>
              <a:spLocks noChangeArrowheads="1"/>
            </p:cNvSpPr>
            <p:nvPr/>
          </p:nvSpPr>
          <p:spPr bwMode="auto">
            <a:xfrm>
              <a:off x="3437020" y="4201727"/>
              <a:ext cx="863676" cy="865576"/>
            </a:xfrm>
            <a:prstGeom prst="ellipse">
              <a:avLst/>
            </a:prstGeom>
            <a:solidFill>
              <a:schemeClr val="accent1"/>
            </a:solidFill>
            <a:ln w="38100">
              <a:solidFill>
                <a:schemeClr val="bg1">
                  <a:lumMod val="75000"/>
                </a:schemeClr>
              </a:solid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grpSp>
          <p:nvGrpSpPr>
            <p:cNvPr id="65" name="Group 4"/>
            <p:cNvGrpSpPr>
              <a:grpSpLocks noChangeAspect="1"/>
            </p:cNvGrpSpPr>
            <p:nvPr/>
          </p:nvGrpSpPr>
          <p:grpSpPr bwMode="auto">
            <a:xfrm>
              <a:off x="3626902" y="4339091"/>
              <a:ext cx="476560" cy="578496"/>
              <a:chOff x="2694" y="1931"/>
              <a:chExt cx="374" cy="454"/>
            </a:xfrm>
            <a:solidFill>
              <a:schemeClr val="bg1"/>
            </a:solidFill>
          </p:grpSpPr>
          <p:sp>
            <p:nvSpPr>
              <p:cNvPr id="66" name="Freeform 5"/>
              <p:cNvSpPr>
                <a:spLocks noEditPoints="1"/>
              </p:cNvSpPr>
              <p:nvPr/>
            </p:nvSpPr>
            <p:spPr bwMode="auto">
              <a:xfrm>
                <a:off x="2694" y="1931"/>
                <a:ext cx="374" cy="454"/>
              </a:xfrm>
              <a:custGeom>
                <a:avLst/>
                <a:gdLst>
                  <a:gd name="T0" fmla="*/ 127 w 155"/>
                  <a:gd name="T1" fmla="*/ 7 h 189"/>
                  <a:gd name="T2" fmla="*/ 124 w 155"/>
                  <a:gd name="T3" fmla="*/ 0 h 189"/>
                  <a:gd name="T4" fmla="*/ 122 w 155"/>
                  <a:gd name="T5" fmla="*/ 7 h 189"/>
                  <a:gd name="T6" fmla="*/ 96 w 155"/>
                  <a:gd name="T7" fmla="*/ 3 h 189"/>
                  <a:gd name="T8" fmla="*/ 90 w 155"/>
                  <a:gd name="T9" fmla="*/ 3 h 189"/>
                  <a:gd name="T10" fmla="*/ 64 w 155"/>
                  <a:gd name="T11" fmla="*/ 7 h 189"/>
                  <a:gd name="T12" fmla="*/ 62 w 155"/>
                  <a:gd name="T13" fmla="*/ 0 h 189"/>
                  <a:gd name="T14" fmla="*/ 59 w 155"/>
                  <a:gd name="T15" fmla="*/ 7 h 189"/>
                  <a:gd name="T16" fmla="*/ 33 w 155"/>
                  <a:gd name="T17" fmla="*/ 3 h 189"/>
                  <a:gd name="T18" fmla="*/ 27 w 155"/>
                  <a:gd name="T19" fmla="*/ 3 h 189"/>
                  <a:gd name="T20" fmla="*/ 7 w 155"/>
                  <a:gd name="T21" fmla="*/ 7 h 189"/>
                  <a:gd name="T22" fmla="*/ 0 w 155"/>
                  <a:gd name="T23" fmla="*/ 182 h 189"/>
                  <a:gd name="T24" fmla="*/ 148 w 155"/>
                  <a:gd name="T25" fmla="*/ 189 h 189"/>
                  <a:gd name="T26" fmla="*/ 155 w 155"/>
                  <a:gd name="T27" fmla="*/ 13 h 189"/>
                  <a:gd name="T28" fmla="*/ 124 w 155"/>
                  <a:gd name="T29" fmla="*/ 40 h 189"/>
                  <a:gd name="T30" fmla="*/ 127 w 155"/>
                  <a:gd name="T31" fmla="*/ 31 h 189"/>
                  <a:gd name="T32" fmla="*/ 124 w 155"/>
                  <a:gd name="T33" fmla="*/ 44 h 189"/>
                  <a:gd name="T34" fmla="*/ 122 w 155"/>
                  <a:gd name="T35" fmla="*/ 31 h 189"/>
                  <a:gd name="T36" fmla="*/ 124 w 155"/>
                  <a:gd name="T37" fmla="*/ 40 h 189"/>
                  <a:gd name="T38" fmla="*/ 96 w 155"/>
                  <a:gd name="T39" fmla="*/ 37 h 189"/>
                  <a:gd name="T40" fmla="*/ 100 w 155"/>
                  <a:gd name="T41" fmla="*/ 37 h 189"/>
                  <a:gd name="T42" fmla="*/ 86 w 155"/>
                  <a:gd name="T43" fmla="*/ 37 h 189"/>
                  <a:gd name="T44" fmla="*/ 90 w 155"/>
                  <a:gd name="T45" fmla="*/ 37 h 189"/>
                  <a:gd name="T46" fmla="*/ 62 w 155"/>
                  <a:gd name="T47" fmla="*/ 40 h 189"/>
                  <a:gd name="T48" fmla="*/ 64 w 155"/>
                  <a:gd name="T49" fmla="*/ 31 h 189"/>
                  <a:gd name="T50" fmla="*/ 62 w 155"/>
                  <a:gd name="T51" fmla="*/ 44 h 189"/>
                  <a:gd name="T52" fmla="*/ 59 w 155"/>
                  <a:gd name="T53" fmla="*/ 31 h 189"/>
                  <a:gd name="T54" fmla="*/ 62 w 155"/>
                  <a:gd name="T55" fmla="*/ 40 h 189"/>
                  <a:gd name="T56" fmla="*/ 33 w 155"/>
                  <a:gd name="T57" fmla="*/ 37 h 189"/>
                  <a:gd name="T58" fmla="*/ 37 w 155"/>
                  <a:gd name="T59" fmla="*/ 37 h 189"/>
                  <a:gd name="T60" fmla="*/ 23 w 155"/>
                  <a:gd name="T61" fmla="*/ 37 h 189"/>
                  <a:gd name="T62" fmla="*/ 27 w 155"/>
                  <a:gd name="T63" fmla="*/ 37 h 189"/>
                  <a:gd name="T64" fmla="*/ 141 w 155"/>
                  <a:gd name="T65" fmla="*/ 175 h 189"/>
                  <a:gd name="T66" fmla="*/ 14 w 155"/>
                  <a:gd name="T67" fmla="*/ 20 h 189"/>
                  <a:gd name="T68" fmla="*/ 27 w 155"/>
                  <a:gd name="T69" fmla="*/ 25 h 189"/>
                  <a:gd name="T70" fmla="*/ 30 w 155"/>
                  <a:gd name="T71" fmla="*/ 50 h 189"/>
                  <a:gd name="T72" fmla="*/ 33 w 155"/>
                  <a:gd name="T73" fmla="*/ 25 h 189"/>
                  <a:gd name="T74" fmla="*/ 59 w 155"/>
                  <a:gd name="T75" fmla="*/ 20 h 189"/>
                  <a:gd name="T76" fmla="*/ 49 w 155"/>
                  <a:gd name="T77" fmla="*/ 37 h 189"/>
                  <a:gd name="T78" fmla="*/ 74 w 155"/>
                  <a:gd name="T79" fmla="*/ 37 h 189"/>
                  <a:gd name="T80" fmla="*/ 64 w 155"/>
                  <a:gd name="T81" fmla="*/ 20 h 189"/>
                  <a:gd name="T82" fmla="*/ 90 w 155"/>
                  <a:gd name="T83" fmla="*/ 25 h 189"/>
                  <a:gd name="T84" fmla="*/ 93 w 155"/>
                  <a:gd name="T85" fmla="*/ 50 h 189"/>
                  <a:gd name="T86" fmla="*/ 96 w 155"/>
                  <a:gd name="T87" fmla="*/ 25 h 189"/>
                  <a:gd name="T88" fmla="*/ 122 w 155"/>
                  <a:gd name="T89" fmla="*/ 20 h 189"/>
                  <a:gd name="T90" fmla="*/ 112 w 155"/>
                  <a:gd name="T91" fmla="*/ 37 h 189"/>
                  <a:gd name="T92" fmla="*/ 137 w 155"/>
                  <a:gd name="T93" fmla="*/ 37 h 189"/>
                  <a:gd name="T94" fmla="*/ 127 w 155"/>
                  <a:gd name="T95" fmla="*/ 20 h 189"/>
                  <a:gd name="T96" fmla="*/ 141 w 155"/>
                  <a:gd name="T97" fmla="*/ 175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5" h="189">
                    <a:moveTo>
                      <a:pt x="148" y="7"/>
                    </a:moveTo>
                    <a:cubicBezTo>
                      <a:pt x="127" y="7"/>
                      <a:pt x="127" y="7"/>
                      <a:pt x="127" y="7"/>
                    </a:cubicBezTo>
                    <a:cubicBezTo>
                      <a:pt x="127" y="3"/>
                      <a:pt x="127" y="3"/>
                      <a:pt x="127" y="3"/>
                    </a:cubicBezTo>
                    <a:cubicBezTo>
                      <a:pt x="127" y="1"/>
                      <a:pt x="126" y="0"/>
                      <a:pt x="124" y="0"/>
                    </a:cubicBezTo>
                    <a:cubicBezTo>
                      <a:pt x="123" y="0"/>
                      <a:pt x="122" y="1"/>
                      <a:pt x="122" y="3"/>
                    </a:cubicBezTo>
                    <a:cubicBezTo>
                      <a:pt x="122" y="7"/>
                      <a:pt x="122" y="7"/>
                      <a:pt x="122" y="7"/>
                    </a:cubicBezTo>
                    <a:cubicBezTo>
                      <a:pt x="96" y="7"/>
                      <a:pt x="96" y="7"/>
                      <a:pt x="96" y="7"/>
                    </a:cubicBezTo>
                    <a:cubicBezTo>
                      <a:pt x="96" y="3"/>
                      <a:pt x="96" y="3"/>
                      <a:pt x="96" y="3"/>
                    </a:cubicBezTo>
                    <a:cubicBezTo>
                      <a:pt x="96" y="1"/>
                      <a:pt x="94" y="0"/>
                      <a:pt x="93" y="0"/>
                    </a:cubicBezTo>
                    <a:cubicBezTo>
                      <a:pt x="91" y="0"/>
                      <a:pt x="90" y="1"/>
                      <a:pt x="90" y="3"/>
                    </a:cubicBezTo>
                    <a:cubicBezTo>
                      <a:pt x="90" y="7"/>
                      <a:pt x="90" y="7"/>
                      <a:pt x="90" y="7"/>
                    </a:cubicBezTo>
                    <a:cubicBezTo>
                      <a:pt x="64" y="7"/>
                      <a:pt x="64" y="7"/>
                      <a:pt x="64" y="7"/>
                    </a:cubicBezTo>
                    <a:cubicBezTo>
                      <a:pt x="64" y="3"/>
                      <a:pt x="64" y="3"/>
                      <a:pt x="64" y="3"/>
                    </a:cubicBezTo>
                    <a:cubicBezTo>
                      <a:pt x="64" y="1"/>
                      <a:pt x="63" y="0"/>
                      <a:pt x="62" y="0"/>
                    </a:cubicBezTo>
                    <a:cubicBezTo>
                      <a:pt x="60" y="0"/>
                      <a:pt x="59" y="1"/>
                      <a:pt x="59" y="3"/>
                    </a:cubicBezTo>
                    <a:cubicBezTo>
                      <a:pt x="59" y="7"/>
                      <a:pt x="59" y="7"/>
                      <a:pt x="59" y="7"/>
                    </a:cubicBezTo>
                    <a:cubicBezTo>
                      <a:pt x="33" y="7"/>
                      <a:pt x="33" y="7"/>
                      <a:pt x="33" y="7"/>
                    </a:cubicBezTo>
                    <a:cubicBezTo>
                      <a:pt x="33" y="3"/>
                      <a:pt x="33" y="3"/>
                      <a:pt x="33" y="3"/>
                    </a:cubicBezTo>
                    <a:cubicBezTo>
                      <a:pt x="33" y="1"/>
                      <a:pt x="32" y="0"/>
                      <a:pt x="30" y="0"/>
                    </a:cubicBezTo>
                    <a:cubicBezTo>
                      <a:pt x="29" y="0"/>
                      <a:pt x="27" y="1"/>
                      <a:pt x="27" y="3"/>
                    </a:cubicBezTo>
                    <a:cubicBezTo>
                      <a:pt x="27" y="7"/>
                      <a:pt x="27" y="7"/>
                      <a:pt x="27" y="7"/>
                    </a:cubicBezTo>
                    <a:cubicBezTo>
                      <a:pt x="7" y="7"/>
                      <a:pt x="7" y="7"/>
                      <a:pt x="7" y="7"/>
                    </a:cubicBezTo>
                    <a:cubicBezTo>
                      <a:pt x="3" y="7"/>
                      <a:pt x="0" y="10"/>
                      <a:pt x="0" y="13"/>
                    </a:cubicBezTo>
                    <a:cubicBezTo>
                      <a:pt x="0" y="182"/>
                      <a:pt x="0" y="182"/>
                      <a:pt x="0" y="182"/>
                    </a:cubicBezTo>
                    <a:cubicBezTo>
                      <a:pt x="0" y="186"/>
                      <a:pt x="3" y="189"/>
                      <a:pt x="7" y="189"/>
                    </a:cubicBezTo>
                    <a:cubicBezTo>
                      <a:pt x="148" y="189"/>
                      <a:pt x="148" y="189"/>
                      <a:pt x="148" y="189"/>
                    </a:cubicBezTo>
                    <a:cubicBezTo>
                      <a:pt x="152" y="189"/>
                      <a:pt x="155" y="186"/>
                      <a:pt x="155" y="182"/>
                    </a:cubicBezTo>
                    <a:cubicBezTo>
                      <a:pt x="155" y="13"/>
                      <a:pt x="155" y="13"/>
                      <a:pt x="155" y="13"/>
                    </a:cubicBezTo>
                    <a:cubicBezTo>
                      <a:pt x="155" y="10"/>
                      <a:pt x="152" y="7"/>
                      <a:pt x="148" y="7"/>
                    </a:cubicBezTo>
                    <a:close/>
                    <a:moveTo>
                      <a:pt x="124" y="40"/>
                    </a:moveTo>
                    <a:cubicBezTo>
                      <a:pt x="126" y="40"/>
                      <a:pt x="127" y="39"/>
                      <a:pt x="127" y="37"/>
                    </a:cubicBezTo>
                    <a:cubicBezTo>
                      <a:pt x="127" y="31"/>
                      <a:pt x="127" y="31"/>
                      <a:pt x="127" y="31"/>
                    </a:cubicBezTo>
                    <a:cubicBezTo>
                      <a:pt x="130" y="32"/>
                      <a:pt x="131" y="35"/>
                      <a:pt x="131" y="37"/>
                    </a:cubicBezTo>
                    <a:cubicBezTo>
                      <a:pt x="131" y="41"/>
                      <a:pt x="128" y="44"/>
                      <a:pt x="124" y="44"/>
                    </a:cubicBezTo>
                    <a:cubicBezTo>
                      <a:pt x="120" y="44"/>
                      <a:pt x="117" y="41"/>
                      <a:pt x="117" y="37"/>
                    </a:cubicBezTo>
                    <a:cubicBezTo>
                      <a:pt x="117" y="34"/>
                      <a:pt x="119" y="32"/>
                      <a:pt x="122" y="31"/>
                    </a:cubicBezTo>
                    <a:cubicBezTo>
                      <a:pt x="122" y="37"/>
                      <a:pt x="122" y="37"/>
                      <a:pt x="122" y="37"/>
                    </a:cubicBezTo>
                    <a:cubicBezTo>
                      <a:pt x="122" y="39"/>
                      <a:pt x="123" y="40"/>
                      <a:pt x="124" y="40"/>
                    </a:cubicBezTo>
                    <a:close/>
                    <a:moveTo>
                      <a:pt x="93" y="40"/>
                    </a:moveTo>
                    <a:cubicBezTo>
                      <a:pt x="94" y="40"/>
                      <a:pt x="96" y="39"/>
                      <a:pt x="96" y="37"/>
                    </a:cubicBezTo>
                    <a:cubicBezTo>
                      <a:pt x="96" y="31"/>
                      <a:pt x="96" y="31"/>
                      <a:pt x="96" y="31"/>
                    </a:cubicBezTo>
                    <a:cubicBezTo>
                      <a:pt x="98" y="32"/>
                      <a:pt x="100" y="35"/>
                      <a:pt x="100" y="37"/>
                    </a:cubicBezTo>
                    <a:cubicBezTo>
                      <a:pt x="100" y="41"/>
                      <a:pt x="97" y="44"/>
                      <a:pt x="93" y="44"/>
                    </a:cubicBezTo>
                    <a:cubicBezTo>
                      <a:pt x="89" y="44"/>
                      <a:pt x="86" y="41"/>
                      <a:pt x="86" y="37"/>
                    </a:cubicBezTo>
                    <a:cubicBezTo>
                      <a:pt x="86" y="34"/>
                      <a:pt x="88" y="32"/>
                      <a:pt x="90" y="31"/>
                    </a:cubicBezTo>
                    <a:cubicBezTo>
                      <a:pt x="90" y="37"/>
                      <a:pt x="90" y="37"/>
                      <a:pt x="90" y="37"/>
                    </a:cubicBezTo>
                    <a:cubicBezTo>
                      <a:pt x="90" y="39"/>
                      <a:pt x="91" y="40"/>
                      <a:pt x="93" y="40"/>
                    </a:cubicBezTo>
                    <a:close/>
                    <a:moveTo>
                      <a:pt x="62" y="40"/>
                    </a:moveTo>
                    <a:cubicBezTo>
                      <a:pt x="63" y="40"/>
                      <a:pt x="64" y="39"/>
                      <a:pt x="64" y="37"/>
                    </a:cubicBezTo>
                    <a:cubicBezTo>
                      <a:pt x="64" y="31"/>
                      <a:pt x="64" y="31"/>
                      <a:pt x="64" y="31"/>
                    </a:cubicBezTo>
                    <a:cubicBezTo>
                      <a:pt x="67" y="32"/>
                      <a:pt x="69" y="35"/>
                      <a:pt x="69" y="37"/>
                    </a:cubicBezTo>
                    <a:cubicBezTo>
                      <a:pt x="69" y="41"/>
                      <a:pt x="65" y="44"/>
                      <a:pt x="62" y="44"/>
                    </a:cubicBezTo>
                    <a:cubicBezTo>
                      <a:pt x="58" y="44"/>
                      <a:pt x="54" y="41"/>
                      <a:pt x="54" y="37"/>
                    </a:cubicBezTo>
                    <a:cubicBezTo>
                      <a:pt x="54" y="34"/>
                      <a:pt x="56" y="32"/>
                      <a:pt x="59" y="31"/>
                    </a:cubicBezTo>
                    <a:cubicBezTo>
                      <a:pt x="59" y="37"/>
                      <a:pt x="59" y="37"/>
                      <a:pt x="59" y="37"/>
                    </a:cubicBezTo>
                    <a:cubicBezTo>
                      <a:pt x="59" y="39"/>
                      <a:pt x="60" y="40"/>
                      <a:pt x="62" y="40"/>
                    </a:cubicBezTo>
                    <a:close/>
                    <a:moveTo>
                      <a:pt x="30" y="40"/>
                    </a:moveTo>
                    <a:cubicBezTo>
                      <a:pt x="32" y="40"/>
                      <a:pt x="33" y="39"/>
                      <a:pt x="33" y="37"/>
                    </a:cubicBezTo>
                    <a:cubicBezTo>
                      <a:pt x="33" y="31"/>
                      <a:pt x="33" y="31"/>
                      <a:pt x="33" y="31"/>
                    </a:cubicBezTo>
                    <a:cubicBezTo>
                      <a:pt x="35" y="32"/>
                      <a:pt x="37" y="35"/>
                      <a:pt x="37" y="37"/>
                    </a:cubicBezTo>
                    <a:cubicBezTo>
                      <a:pt x="37" y="41"/>
                      <a:pt x="34" y="44"/>
                      <a:pt x="30" y="44"/>
                    </a:cubicBezTo>
                    <a:cubicBezTo>
                      <a:pt x="26" y="44"/>
                      <a:pt x="23" y="41"/>
                      <a:pt x="23" y="37"/>
                    </a:cubicBezTo>
                    <a:cubicBezTo>
                      <a:pt x="23" y="34"/>
                      <a:pt x="25" y="32"/>
                      <a:pt x="27" y="31"/>
                    </a:cubicBezTo>
                    <a:cubicBezTo>
                      <a:pt x="27" y="37"/>
                      <a:pt x="27" y="37"/>
                      <a:pt x="27" y="37"/>
                    </a:cubicBezTo>
                    <a:cubicBezTo>
                      <a:pt x="27" y="39"/>
                      <a:pt x="29" y="40"/>
                      <a:pt x="30" y="40"/>
                    </a:cubicBezTo>
                    <a:close/>
                    <a:moveTo>
                      <a:pt x="141" y="175"/>
                    </a:moveTo>
                    <a:cubicBezTo>
                      <a:pt x="14" y="175"/>
                      <a:pt x="14" y="175"/>
                      <a:pt x="14" y="175"/>
                    </a:cubicBezTo>
                    <a:cubicBezTo>
                      <a:pt x="14" y="20"/>
                      <a:pt x="14" y="20"/>
                      <a:pt x="14" y="20"/>
                    </a:cubicBezTo>
                    <a:cubicBezTo>
                      <a:pt x="27" y="20"/>
                      <a:pt x="27" y="20"/>
                      <a:pt x="27" y="20"/>
                    </a:cubicBezTo>
                    <a:cubicBezTo>
                      <a:pt x="27" y="25"/>
                      <a:pt x="27" y="25"/>
                      <a:pt x="27" y="25"/>
                    </a:cubicBezTo>
                    <a:cubicBezTo>
                      <a:pt x="22" y="26"/>
                      <a:pt x="18" y="31"/>
                      <a:pt x="18" y="37"/>
                    </a:cubicBezTo>
                    <a:cubicBezTo>
                      <a:pt x="18" y="44"/>
                      <a:pt x="23" y="50"/>
                      <a:pt x="30" y="50"/>
                    </a:cubicBezTo>
                    <a:cubicBezTo>
                      <a:pt x="37" y="50"/>
                      <a:pt x="43" y="44"/>
                      <a:pt x="43" y="37"/>
                    </a:cubicBezTo>
                    <a:cubicBezTo>
                      <a:pt x="43" y="31"/>
                      <a:pt x="39" y="26"/>
                      <a:pt x="33" y="25"/>
                    </a:cubicBezTo>
                    <a:cubicBezTo>
                      <a:pt x="33" y="20"/>
                      <a:pt x="33" y="20"/>
                      <a:pt x="33" y="20"/>
                    </a:cubicBezTo>
                    <a:cubicBezTo>
                      <a:pt x="59" y="20"/>
                      <a:pt x="59" y="20"/>
                      <a:pt x="59" y="20"/>
                    </a:cubicBezTo>
                    <a:cubicBezTo>
                      <a:pt x="59" y="25"/>
                      <a:pt x="59" y="25"/>
                      <a:pt x="59" y="25"/>
                    </a:cubicBezTo>
                    <a:cubicBezTo>
                      <a:pt x="53" y="26"/>
                      <a:pt x="49" y="31"/>
                      <a:pt x="49" y="37"/>
                    </a:cubicBezTo>
                    <a:cubicBezTo>
                      <a:pt x="49" y="44"/>
                      <a:pt x="55" y="50"/>
                      <a:pt x="62" y="50"/>
                    </a:cubicBezTo>
                    <a:cubicBezTo>
                      <a:pt x="68" y="50"/>
                      <a:pt x="74" y="44"/>
                      <a:pt x="74" y="37"/>
                    </a:cubicBezTo>
                    <a:cubicBezTo>
                      <a:pt x="74" y="31"/>
                      <a:pt x="70" y="26"/>
                      <a:pt x="64" y="25"/>
                    </a:cubicBezTo>
                    <a:cubicBezTo>
                      <a:pt x="64" y="20"/>
                      <a:pt x="64" y="20"/>
                      <a:pt x="64" y="20"/>
                    </a:cubicBezTo>
                    <a:cubicBezTo>
                      <a:pt x="90" y="20"/>
                      <a:pt x="90" y="20"/>
                      <a:pt x="90" y="20"/>
                    </a:cubicBezTo>
                    <a:cubicBezTo>
                      <a:pt x="90" y="25"/>
                      <a:pt x="90" y="25"/>
                      <a:pt x="90" y="25"/>
                    </a:cubicBezTo>
                    <a:cubicBezTo>
                      <a:pt x="85" y="26"/>
                      <a:pt x="80" y="31"/>
                      <a:pt x="80" y="37"/>
                    </a:cubicBezTo>
                    <a:cubicBezTo>
                      <a:pt x="80" y="44"/>
                      <a:pt x="86" y="50"/>
                      <a:pt x="93" y="50"/>
                    </a:cubicBezTo>
                    <a:cubicBezTo>
                      <a:pt x="100" y="50"/>
                      <a:pt x="105" y="44"/>
                      <a:pt x="105" y="37"/>
                    </a:cubicBezTo>
                    <a:cubicBezTo>
                      <a:pt x="105" y="31"/>
                      <a:pt x="101" y="26"/>
                      <a:pt x="96" y="25"/>
                    </a:cubicBezTo>
                    <a:cubicBezTo>
                      <a:pt x="96" y="20"/>
                      <a:pt x="96" y="20"/>
                      <a:pt x="96" y="20"/>
                    </a:cubicBezTo>
                    <a:cubicBezTo>
                      <a:pt x="122" y="20"/>
                      <a:pt x="122" y="20"/>
                      <a:pt x="122" y="20"/>
                    </a:cubicBezTo>
                    <a:cubicBezTo>
                      <a:pt x="122" y="25"/>
                      <a:pt x="122" y="25"/>
                      <a:pt x="122" y="25"/>
                    </a:cubicBezTo>
                    <a:cubicBezTo>
                      <a:pt x="116" y="26"/>
                      <a:pt x="112" y="31"/>
                      <a:pt x="112" y="37"/>
                    </a:cubicBezTo>
                    <a:cubicBezTo>
                      <a:pt x="112" y="44"/>
                      <a:pt x="117" y="50"/>
                      <a:pt x="124" y="50"/>
                    </a:cubicBezTo>
                    <a:cubicBezTo>
                      <a:pt x="131" y="50"/>
                      <a:pt x="137" y="44"/>
                      <a:pt x="137" y="37"/>
                    </a:cubicBezTo>
                    <a:cubicBezTo>
                      <a:pt x="137" y="31"/>
                      <a:pt x="133" y="26"/>
                      <a:pt x="127" y="25"/>
                    </a:cubicBezTo>
                    <a:cubicBezTo>
                      <a:pt x="127" y="20"/>
                      <a:pt x="127" y="20"/>
                      <a:pt x="127" y="20"/>
                    </a:cubicBezTo>
                    <a:cubicBezTo>
                      <a:pt x="141" y="20"/>
                      <a:pt x="141" y="20"/>
                      <a:pt x="141" y="20"/>
                    </a:cubicBezTo>
                    <a:lnTo>
                      <a:pt x="141" y="1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7" name="Freeform 6"/>
              <p:cNvSpPr/>
              <p:nvPr/>
            </p:nvSpPr>
            <p:spPr bwMode="auto">
              <a:xfrm>
                <a:off x="2820" y="2272"/>
                <a:ext cx="181" cy="12"/>
              </a:xfrm>
              <a:custGeom>
                <a:avLst/>
                <a:gdLst>
                  <a:gd name="T0" fmla="*/ 73 w 75"/>
                  <a:gd name="T1" fmla="*/ 0 h 5"/>
                  <a:gd name="T2" fmla="*/ 2 w 75"/>
                  <a:gd name="T3" fmla="*/ 0 h 5"/>
                  <a:gd name="T4" fmla="*/ 0 w 75"/>
                  <a:gd name="T5" fmla="*/ 3 h 5"/>
                  <a:gd name="T6" fmla="*/ 2 w 75"/>
                  <a:gd name="T7" fmla="*/ 5 h 5"/>
                  <a:gd name="T8" fmla="*/ 73 w 75"/>
                  <a:gd name="T9" fmla="*/ 5 h 5"/>
                  <a:gd name="T10" fmla="*/ 75 w 75"/>
                  <a:gd name="T11" fmla="*/ 3 h 5"/>
                  <a:gd name="T12" fmla="*/ 73 w 7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5" h="5">
                    <a:moveTo>
                      <a:pt x="73" y="0"/>
                    </a:moveTo>
                    <a:cubicBezTo>
                      <a:pt x="2" y="0"/>
                      <a:pt x="2" y="0"/>
                      <a:pt x="2" y="0"/>
                    </a:cubicBezTo>
                    <a:cubicBezTo>
                      <a:pt x="1" y="0"/>
                      <a:pt x="0" y="1"/>
                      <a:pt x="0" y="3"/>
                    </a:cubicBezTo>
                    <a:cubicBezTo>
                      <a:pt x="0" y="4"/>
                      <a:pt x="1" y="5"/>
                      <a:pt x="2" y="5"/>
                    </a:cubicBezTo>
                    <a:cubicBezTo>
                      <a:pt x="73" y="5"/>
                      <a:pt x="73" y="5"/>
                      <a:pt x="73" y="5"/>
                    </a:cubicBezTo>
                    <a:cubicBezTo>
                      <a:pt x="74" y="5"/>
                      <a:pt x="75" y="4"/>
                      <a:pt x="75" y="3"/>
                    </a:cubicBezTo>
                    <a:cubicBezTo>
                      <a:pt x="75" y="1"/>
                      <a:pt x="74" y="0"/>
                      <a:pt x="7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8" name="Freeform 7"/>
              <p:cNvSpPr/>
              <p:nvPr/>
            </p:nvSpPr>
            <p:spPr bwMode="auto">
              <a:xfrm>
                <a:off x="2820" y="2190"/>
                <a:ext cx="181" cy="14"/>
              </a:xfrm>
              <a:custGeom>
                <a:avLst/>
                <a:gdLst>
                  <a:gd name="T0" fmla="*/ 73 w 75"/>
                  <a:gd name="T1" fmla="*/ 0 h 6"/>
                  <a:gd name="T2" fmla="*/ 2 w 75"/>
                  <a:gd name="T3" fmla="*/ 0 h 6"/>
                  <a:gd name="T4" fmla="*/ 0 w 75"/>
                  <a:gd name="T5" fmla="*/ 3 h 6"/>
                  <a:gd name="T6" fmla="*/ 2 w 75"/>
                  <a:gd name="T7" fmla="*/ 6 h 6"/>
                  <a:gd name="T8" fmla="*/ 73 w 75"/>
                  <a:gd name="T9" fmla="*/ 6 h 6"/>
                  <a:gd name="T10" fmla="*/ 75 w 75"/>
                  <a:gd name="T11" fmla="*/ 3 h 6"/>
                  <a:gd name="T12" fmla="*/ 73 w 75"/>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75" h="6">
                    <a:moveTo>
                      <a:pt x="73" y="0"/>
                    </a:moveTo>
                    <a:cubicBezTo>
                      <a:pt x="2" y="0"/>
                      <a:pt x="2" y="0"/>
                      <a:pt x="2" y="0"/>
                    </a:cubicBezTo>
                    <a:cubicBezTo>
                      <a:pt x="1" y="0"/>
                      <a:pt x="0" y="2"/>
                      <a:pt x="0" y="3"/>
                    </a:cubicBezTo>
                    <a:cubicBezTo>
                      <a:pt x="0" y="5"/>
                      <a:pt x="1" y="6"/>
                      <a:pt x="2" y="6"/>
                    </a:cubicBezTo>
                    <a:cubicBezTo>
                      <a:pt x="73" y="6"/>
                      <a:pt x="73" y="6"/>
                      <a:pt x="73" y="6"/>
                    </a:cubicBezTo>
                    <a:cubicBezTo>
                      <a:pt x="74" y="6"/>
                      <a:pt x="75" y="5"/>
                      <a:pt x="75" y="3"/>
                    </a:cubicBezTo>
                    <a:cubicBezTo>
                      <a:pt x="75" y="2"/>
                      <a:pt x="74" y="0"/>
                      <a:pt x="7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9" name="Freeform 8"/>
              <p:cNvSpPr/>
              <p:nvPr/>
            </p:nvSpPr>
            <p:spPr bwMode="auto">
              <a:xfrm>
                <a:off x="2820" y="2111"/>
                <a:ext cx="181" cy="12"/>
              </a:xfrm>
              <a:custGeom>
                <a:avLst/>
                <a:gdLst>
                  <a:gd name="T0" fmla="*/ 73 w 75"/>
                  <a:gd name="T1" fmla="*/ 0 h 5"/>
                  <a:gd name="T2" fmla="*/ 2 w 75"/>
                  <a:gd name="T3" fmla="*/ 0 h 5"/>
                  <a:gd name="T4" fmla="*/ 0 w 75"/>
                  <a:gd name="T5" fmla="*/ 3 h 5"/>
                  <a:gd name="T6" fmla="*/ 2 w 75"/>
                  <a:gd name="T7" fmla="*/ 5 h 5"/>
                  <a:gd name="T8" fmla="*/ 73 w 75"/>
                  <a:gd name="T9" fmla="*/ 5 h 5"/>
                  <a:gd name="T10" fmla="*/ 75 w 75"/>
                  <a:gd name="T11" fmla="*/ 3 h 5"/>
                  <a:gd name="T12" fmla="*/ 73 w 7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5" h="5">
                    <a:moveTo>
                      <a:pt x="73" y="0"/>
                    </a:moveTo>
                    <a:cubicBezTo>
                      <a:pt x="2" y="0"/>
                      <a:pt x="2" y="0"/>
                      <a:pt x="2" y="0"/>
                    </a:cubicBezTo>
                    <a:cubicBezTo>
                      <a:pt x="1" y="0"/>
                      <a:pt x="0" y="1"/>
                      <a:pt x="0" y="3"/>
                    </a:cubicBezTo>
                    <a:cubicBezTo>
                      <a:pt x="0" y="4"/>
                      <a:pt x="1" y="5"/>
                      <a:pt x="2" y="5"/>
                    </a:cubicBezTo>
                    <a:cubicBezTo>
                      <a:pt x="73" y="5"/>
                      <a:pt x="73" y="5"/>
                      <a:pt x="73" y="5"/>
                    </a:cubicBezTo>
                    <a:cubicBezTo>
                      <a:pt x="74" y="5"/>
                      <a:pt x="75" y="4"/>
                      <a:pt x="75" y="3"/>
                    </a:cubicBezTo>
                    <a:cubicBezTo>
                      <a:pt x="75" y="1"/>
                      <a:pt x="74" y="0"/>
                      <a:pt x="7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0" name="Freeform 9"/>
              <p:cNvSpPr/>
              <p:nvPr/>
            </p:nvSpPr>
            <p:spPr bwMode="auto">
              <a:xfrm>
                <a:off x="2755" y="2096"/>
                <a:ext cx="41" cy="41"/>
              </a:xfrm>
              <a:custGeom>
                <a:avLst/>
                <a:gdLst>
                  <a:gd name="T0" fmla="*/ 15 w 17"/>
                  <a:gd name="T1" fmla="*/ 0 h 17"/>
                  <a:gd name="T2" fmla="*/ 3 w 17"/>
                  <a:gd name="T3" fmla="*/ 0 h 17"/>
                  <a:gd name="T4" fmla="*/ 0 w 17"/>
                  <a:gd name="T5" fmla="*/ 3 h 17"/>
                  <a:gd name="T6" fmla="*/ 0 w 17"/>
                  <a:gd name="T7" fmla="*/ 15 h 17"/>
                  <a:gd name="T8" fmla="*/ 3 w 17"/>
                  <a:gd name="T9" fmla="*/ 17 h 17"/>
                  <a:gd name="T10" fmla="*/ 15 w 17"/>
                  <a:gd name="T11" fmla="*/ 17 h 17"/>
                  <a:gd name="T12" fmla="*/ 17 w 17"/>
                  <a:gd name="T13" fmla="*/ 15 h 17"/>
                  <a:gd name="T14" fmla="*/ 17 w 17"/>
                  <a:gd name="T15" fmla="*/ 3 h 17"/>
                  <a:gd name="T16" fmla="*/ 15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5" y="0"/>
                    </a:moveTo>
                    <a:cubicBezTo>
                      <a:pt x="3" y="0"/>
                      <a:pt x="3" y="0"/>
                      <a:pt x="3" y="0"/>
                    </a:cubicBezTo>
                    <a:cubicBezTo>
                      <a:pt x="1" y="0"/>
                      <a:pt x="0" y="1"/>
                      <a:pt x="0" y="3"/>
                    </a:cubicBezTo>
                    <a:cubicBezTo>
                      <a:pt x="0" y="15"/>
                      <a:pt x="0" y="15"/>
                      <a:pt x="0" y="15"/>
                    </a:cubicBezTo>
                    <a:cubicBezTo>
                      <a:pt x="0" y="16"/>
                      <a:pt x="1" y="17"/>
                      <a:pt x="3" y="17"/>
                    </a:cubicBezTo>
                    <a:cubicBezTo>
                      <a:pt x="15" y="17"/>
                      <a:pt x="15" y="17"/>
                      <a:pt x="15" y="17"/>
                    </a:cubicBezTo>
                    <a:cubicBezTo>
                      <a:pt x="16" y="17"/>
                      <a:pt x="17" y="16"/>
                      <a:pt x="17" y="15"/>
                    </a:cubicBezTo>
                    <a:cubicBezTo>
                      <a:pt x="17" y="3"/>
                      <a:pt x="17" y="3"/>
                      <a:pt x="17" y="3"/>
                    </a:cubicBezTo>
                    <a:cubicBezTo>
                      <a:pt x="17" y="1"/>
                      <a:pt x="16"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1" name="Freeform 10"/>
              <p:cNvSpPr/>
              <p:nvPr/>
            </p:nvSpPr>
            <p:spPr bwMode="auto">
              <a:xfrm>
                <a:off x="2755" y="2176"/>
                <a:ext cx="41" cy="43"/>
              </a:xfrm>
              <a:custGeom>
                <a:avLst/>
                <a:gdLst>
                  <a:gd name="T0" fmla="*/ 15 w 17"/>
                  <a:gd name="T1" fmla="*/ 0 h 18"/>
                  <a:gd name="T2" fmla="*/ 3 w 17"/>
                  <a:gd name="T3" fmla="*/ 0 h 18"/>
                  <a:gd name="T4" fmla="*/ 0 w 17"/>
                  <a:gd name="T5" fmla="*/ 3 h 18"/>
                  <a:gd name="T6" fmla="*/ 0 w 17"/>
                  <a:gd name="T7" fmla="*/ 15 h 18"/>
                  <a:gd name="T8" fmla="*/ 3 w 17"/>
                  <a:gd name="T9" fmla="*/ 18 h 18"/>
                  <a:gd name="T10" fmla="*/ 15 w 17"/>
                  <a:gd name="T11" fmla="*/ 18 h 18"/>
                  <a:gd name="T12" fmla="*/ 17 w 17"/>
                  <a:gd name="T13" fmla="*/ 15 h 18"/>
                  <a:gd name="T14" fmla="*/ 17 w 17"/>
                  <a:gd name="T15" fmla="*/ 3 h 18"/>
                  <a:gd name="T16" fmla="*/ 15 w 17"/>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8">
                    <a:moveTo>
                      <a:pt x="15" y="0"/>
                    </a:moveTo>
                    <a:cubicBezTo>
                      <a:pt x="3" y="0"/>
                      <a:pt x="3" y="0"/>
                      <a:pt x="3" y="0"/>
                    </a:cubicBezTo>
                    <a:cubicBezTo>
                      <a:pt x="1" y="0"/>
                      <a:pt x="0" y="2"/>
                      <a:pt x="0" y="3"/>
                    </a:cubicBezTo>
                    <a:cubicBezTo>
                      <a:pt x="0" y="15"/>
                      <a:pt x="0" y="15"/>
                      <a:pt x="0" y="15"/>
                    </a:cubicBezTo>
                    <a:cubicBezTo>
                      <a:pt x="0" y="17"/>
                      <a:pt x="1" y="18"/>
                      <a:pt x="3" y="18"/>
                    </a:cubicBezTo>
                    <a:cubicBezTo>
                      <a:pt x="15" y="18"/>
                      <a:pt x="15" y="18"/>
                      <a:pt x="15" y="18"/>
                    </a:cubicBezTo>
                    <a:cubicBezTo>
                      <a:pt x="16" y="18"/>
                      <a:pt x="17" y="17"/>
                      <a:pt x="17" y="15"/>
                    </a:cubicBezTo>
                    <a:cubicBezTo>
                      <a:pt x="17" y="3"/>
                      <a:pt x="17" y="3"/>
                      <a:pt x="17" y="3"/>
                    </a:cubicBezTo>
                    <a:cubicBezTo>
                      <a:pt x="17" y="2"/>
                      <a:pt x="16"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2" name="Freeform 11"/>
              <p:cNvSpPr/>
              <p:nvPr/>
            </p:nvSpPr>
            <p:spPr bwMode="auto">
              <a:xfrm>
                <a:off x="2755" y="2257"/>
                <a:ext cx="41" cy="41"/>
              </a:xfrm>
              <a:custGeom>
                <a:avLst/>
                <a:gdLst>
                  <a:gd name="T0" fmla="*/ 15 w 17"/>
                  <a:gd name="T1" fmla="*/ 0 h 17"/>
                  <a:gd name="T2" fmla="*/ 3 w 17"/>
                  <a:gd name="T3" fmla="*/ 0 h 17"/>
                  <a:gd name="T4" fmla="*/ 0 w 17"/>
                  <a:gd name="T5" fmla="*/ 3 h 17"/>
                  <a:gd name="T6" fmla="*/ 0 w 17"/>
                  <a:gd name="T7" fmla="*/ 15 h 17"/>
                  <a:gd name="T8" fmla="*/ 3 w 17"/>
                  <a:gd name="T9" fmla="*/ 17 h 17"/>
                  <a:gd name="T10" fmla="*/ 15 w 17"/>
                  <a:gd name="T11" fmla="*/ 17 h 17"/>
                  <a:gd name="T12" fmla="*/ 17 w 17"/>
                  <a:gd name="T13" fmla="*/ 15 h 17"/>
                  <a:gd name="T14" fmla="*/ 17 w 17"/>
                  <a:gd name="T15" fmla="*/ 3 h 17"/>
                  <a:gd name="T16" fmla="*/ 15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5" y="0"/>
                    </a:moveTo>
                    <a:cubicBezTo>
                      <a:pt x="3" y="0"/>
                      <a:pt x="3" y="0"/>
                      <a:pt x="3" y="0"/>
                    </a:cubicBezTo>
                    <a:cubicBezTo>
                      <a:pt x="1" y="0"/>
                      <a:pt x="0" y="1"/>
                      <a:pt x="0" y="3"/>
                    </a:cubicBezTo>
                    <a:cubicBezTo>
                      <a:pt x="0" y="15"/>
                      <a:pt x="0" y="15"/>
                      <a:pt x="0" y="15"/>
                    </a:cubicBezTo>
                    <a:cubicBezTo>
                      <a:pt x="0" y="16"/>
                      <a:pt x="1" y="17"/>
                      <a:pt x="3" y="17"/>
                    </a:cubicBezTo>
                    <a:cubicBezTo>
                      <a:pt x="15" y="17"/>
                      <a:pt x="15" y="17"/>
                      <a:pt x="15" y="17"/>
                    </a:cubicBezTo>
                    <a:cubicBezTo>
                      <a:pt x="16" y="17"/>
                      <a:pt x="17" y="16"/>
                      <a:pt x="17" y="15"/>
                    </a:cubicBezTo>
                    <a:cubicBezTo>
                      <a:pt x="17" y="3"/>
                      <a:pt x="17" y="3"/>
                      <a:pt x="17" y="3"/>
                    </a:cubicBezTo>
                    <a:cubicBezTo>
                      <a:pt x="17" y="1"/>
                      <a:pt x="16"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32" name="组合 31"/>
          <p:cNvGrpSpPr/>
          <p:nvPr/>
        </p:nvGrpSpPr>
        <p:grpSpPr>
          <a:xfrm>
            <a:off x="7798173" y="2273930"/>
            <a:ext cx="749673" cy="751323"/>
            <a:chOff x="3437020" y="2074814"/>
            <a:chExt cx="863676" cy="865577"/>
          </a:xfrm>
        </p:grpSpPr>
        <p:sp>
          <p:nvSpPr>
            <p:cNvPr id="33" name="椭圆 19"/>
            <p:cNvSpPr>
              <a:spLocks noChangeArrowheads="1"/>
            </p:cNvSpPr>
            <p:nvPr/>
          </p:nvSpPr>
          <p:spPr bwMode="auto">
            <a:xfrm>
              <a:off x="3437020" y="2074814"/>
              <a:ext cx="863676" cy="865577"/>
            </a:xfrm>
            <a:prstGeom prst="ellipse">
              <a:avLst/>
            </a:prstGeom>
            <a:solidFill>
              <a:schemeClr val="accent1"/>
            </a:solidFill>
            <a:ln w="38100">
              <a:solidFill>
                <a:schemeClr val="bg1">
                  <a:lumMod val="75000"/>
                </a:schemeClr>
              </a:solid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pic>
          <p:nvPicPr>
            <p:cNvPr id="34" name="图片 33"/>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sp>
        <p:nvSpPr>
          <p:cNvPr id="38" name="文本框 37"/>
          <p:cNvSpPr txBox="1"/>
          <p:nvPr/>
        </p:nvSpPr>
        <p:spPr>
          <a:xfrm>
            <a:off x="7773670" y="2995930"/>
            <a:ext cx="795655" cy="650240"/>
          </a:xfrm>
          <a:prstGeom prst="rect">
            <a:avLst/>
          </a:prstGeom>
          <a:noFill/>
        </p:spPr>
        <p:txBody>
          <a:bodyPr wrap="square" rtlCol="0">
            <a:spAutoFit/>
          </a:bodyPr>
          <a:p>
            <a:pPr algn="l">
              <a:lnSpc>
                <a:spcPct val="130000"/>
              </a:lnSpc>
            </a:pPr>
            <a:r>
              <a:rPr lang="en-US" altLang="zh-CN" b="1" dirty="0">
                <a:solidFill>
                  <a:schemeClr val="accent1"/>
                </a:solidFill>
                <a:sym typeface="微软雅黑" panose="020B0503020204020204" pitchFamily="34" charset="-122"/>
              </a:rPr>
              <a:t>   </a:t>
            </a:r>
            <a:r>
              <a:rPr lang="zh-CN" altLang="en-US" b="1" dirty="0">
                <a:solidFill>
                  <a:schemeClr val="accent1"/>
                </a:solidFill>
                <a:sym typeface="微软雅黑" panose="020B0503020204020204" pitchFamily="34" charset="-122"/>
              </a:rPr>
              <a:t>总结</a:t>
            </a:r>
            <a:endParaRPr lang="zh-CN" altLang="en-US" b="1" dirty="0">
              <a:solidFill>
                <a:schemeClr val="accent1"/>
              </a:solidFill>
              <a:sym typeface="微软雅黑" panose="020B0503020204020204" pitchFamily="34" charset="-122"/>
            </a:endParaRPr>
          </a:p>
          <a:p>
            <a:pPr>
              <a:lnSpc>
                <a:spcPct val="130000"/>
              </a:lnSpc>
            </a:pPr>
            <a:endParaRPr lang="zh-CN" altLang="en-US" sz="1400" dirty="0" smtClean="0">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400" advClick="0" advTm="0">
        <p14:doors dir="ver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childTnLst>
                          </p:cTn>
                        </p:par>
                        <p:par>
                          <p:cTn id="13" fill="hold">
                            <p:stCondLst>
                              <p:cond delay="1500"/>
                            </p:stCondLst>
                            <p:childTnLst>
                              <p:par>
                                <p:cTn id="14" presetID="2" presetClass="entr" presetSubtype="1" fill="hold" nodeType="afterEffect">
                                  <p:stCondLst>
                                    <p:cond delay="0"/>
                                  </p:stCondLst>
                                  <p:childTnLst>
                                    <p:set>
                                      <p:cBhvr>
                                        <p:cTn id="15" dur="1" fill="hold">
                                          <p:stCondLst>
                                            <p:cond delay="0"/>
                                          </p:stCondLst>
                                        </p:cTn>
                                        <p:tgtEl>
                                          <p:spTgt spid="48"/>
                                        </p:tgtEl>
                                        <p:attrNameLst>
                                          <p:attrName>style.visibility</p:attrName>
                                        </p:attrNameLst>
                                      </p:cBhvr>
                                      <p:to>
                                        <p:strVal val="visible"/>
                                      </p:to>
                                    </p:set>
                                    <p:anim calcmode="lin" valueType="num">
                                      <p:cBhvr additive="base">
                                        <p:cTn id="16" dur="500" fill="hold"/>
                                        <p:tgtEl>
                                          <p:spTgt spid="48"/>
                                        </p:tgtEl>
                                        <p:attrNameLst>
                                          <p:attrName>ppt_x</p:attrName>
                                        </p:attrNameLst>
                                      </p:cBhvr>
                                      <p:tavLst>
                                        <p:tav tm="0">
                                          <p:val>
                                            <p:strVal val="#ppt_x"/>
                                          </p:val>
                                        </p:tav>
                                        <p:tav tm="100000">
                                          <p:val>
                                            <p:strVal val="#ppt_x"/>
                                          </p:val>
                                        </p:tav>
                                      </p:tavLst>
                                    </p:anim>
                                    <p:anim calcmode="lin" valueType="num">
                                      <p:cBhvr additive="base">
                                        <p:cTn id="17" dur="500" fill="hold"/>
                                        <p:tgtEl>
                                          <p:spTgt spid="48"/>
                                        </p:tgtEl>
                                        <p:attrNameLst>
                                          <p:attrName>ppt_y</p:attrName>
                                        </p:attrNameLst>
                                      </p:cBhvr>
                                      <p:tavLst>
                                        <p:tav tm="0">
                                          <p:val>
                                            <p:strVal val="0-#ppt_h/2"/>
                                          </p:val>
                                        </p:tav>
                                        <p:tav tm="100000">
                                          <p:val>
                                            <p:strVal val="#ppt_y"/>
                                          </p:val>
                                        </p:tav>
                                      </p:tavLst>
                                    </p:anim>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wipe(left)">
                                      <p:cBhvr>
                                        <p:cTn id="21" dur="500"/>
                                        <p:tgtEl>
                                          <p:spTgt spid="44"/>
                                        </p:tgtEl>
                                      </p:cBhvr>
                                    </p:animEffect>
                                  </p:childTnLst>
                                </p:cTn>
                              </p:par>
                            </p:childTnLst>
                          </p:cTn>
                        </p:par>
                        <p:par>
                          <p:cTn id="22" fill="hold">
                            <p:stCondLst>
                              <p:cond delay="2500"/>
                            </p:stCondLst>
                            <p:childTnLst>
                              <p:par>
                                <p:cTn id="23" presetID="2" presetClass="entr" presetSubtype="1" fill="hold" nodeType="afterEffect">
                                  <p:stCondLst>
                                    <p:cond delay="0"/>
                                  </p:stCondLst>
                                  <p:childTnLst>
                                    <p:set>
                                      <p:cBhvr>
                                        <p:cTn id="24" dur="1" fill="hold">
                                          <p:stCondLst>
                                            <p:cond delay="0"/>
                                          </p:stCondLst>
                                        </p:cTn>
                                        <p:tgtEl>
                                          <p:spTgt spid="52"/>
                                        </p:tgtEl>
                                        <p:attrNameLst>
                                          <p:attrName>style.visibility</p:attrName>
                                        </p:attrNameLst>
                                      </p:cBhvr>
                                      <p:to>
                                        <p:strVal val="visible"/>
                                      </p:to>
                                    </p:set>
                                    <p:anim calcmode="lin" valueType="num">
                                      <p:cBhvr additive="base">
                                        <p:cTn id="25" dur="500" fill="hold"/>
                                        <p:tgtEl>
                                          <p:spTgt spid="52"/>
                                        </p:tgtEl>
                                        <p:attrNameLst>
                                          <p:attrName>ppt_x</p:attrName>
                                        </p:attrNameLst>
                                      </p:cBhvr>
                                      <p:tavLst>
                                        <p:tav tm="0">
                                          <p:val>
                                            <p:strVal val="#ppt_x"/>
                                          </p:val>
                                        </p:tav>
                                        <p:tav tm="100000">
                                          <p:val>
                                            <p:strVal val="#ppt_x"/>
                                          </p:val>
                                        </p:tav>
                                      </p:tavLst>
                                    </p:anim>
                                    <p:anim calcmode="lin" valueType="num">
                                      <p:cBhvr additive="base">
                                        <p:cTn id="26" dur="500" fill="hold"/>
                                        <p:tgtEl>
                                          <p:spTgt spid="52"/>
                                        </p:tgtEl>
                                        <p:attrNameLst>
                                          <p:attrName>ppt_y</p:attrName>
                                        </p:attrNameLst>
                                      </p:cBhvr>
                                      <p:tavLst>
                                        <p:tav tm="0">
                                          <p:val>
                                            <p:strVal val="0-#ppt_h/2"/>
                                          </p:val>
                                        </p:tav>
                                        <p:tav tm="100000">
                                          <p:val>
                                            <p:strVal val="#ppt_y"/>
                                          </p:val>
                                        </p:tav>
                                      </p:tavLst>
                                    </p:anim>
                                  </p:childTnLst>
                                </p:cTn>
                              </p:par>
                            </p:childTnLst>
                          </p:cTn>
                        </p:par>
                        <p:par>
                          <p:cTn id="27" fill="hold">
                            <p:stCondLst>
                              <p:cond delay="3000"/>
                            </p:stCondLst>
                            <p:childTnLst>
                              <p:par>
                                <p:cTn id="28" presetID="22" presetClass="entr" presetSubtype="8" fill="hold" grpId="0" nodeType="after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wipe(left)">
                                      <p:cBhvr>
                                        <p:cTn id="30" dur="500"/>
                                        <p:tgtEl>
                                          <p:spTgt spid="46"/>
                                        </p:tgtEl>
                                      </p:cBhvr>
                                    </p:animEffect>
                                  </p:childTnLst>
                                </p:cTn>
                              </p:par>
                            </p:childTnLst>
                          </p:cTn>
                        </p:par>
                        <p:par>
                          <p:cTn id="31" fill="hold">
                            <p:stCondLst>
                              <p:cond delay="3500"/>
                            </p:stCondLst>
                            <p:childTnLst>
                              <p:par>
                                <p:cTn id="32" presetID="2" presetClass="entr" presetSubtype="1" fill="hold" nodeType="afterEffect">
                                  <p:stCondLst>
                                    <p:cond delay="0"/>
                                  </p:stCondLst>
                                  <p:childTnLst>
                                    <p:set>
                                      <p:cBhvr>
                                        <p:cTn id="33" dur="1" fill="hold">
                                          <p:stCondLst>
                                            <p:cond delay="0"/>
                                          </p:stCondLst>
                                        </p:cTn>
                                        <p:tgtEl>
                                          <p:spTgt spid="55"/>
                                        </p:tgtEl>
                                        <p:attrNameLst>
                                          <p:attrName>style.visibility</p:attrName>
                                        </p:attrNameLst>
                                      </p:cBhvr>
                                      <p:to>
                                        <p:strVal val="visible"/>
                                      </p:to>
                                    </p:set>
                                    <p:anim calcmode="lin" valueType="num">
                                      <p:cBhvr additive="base">
                                        <p:cTn id="34" dur="500" fill="hold"/>
                                        <p:tgtEl>
                                          <p:spTgt spid="55"/>
                                        </p:tgtEl>
                                        <p:attrNameLst>
                                          <p:attrName>ppt_x</p:attrName>
                                        </p:attrNameLst>
                                      </p:cBhvr>
                                      <p:tavLst>
                                        <p:tav tm="0">
                                          <p:val>
                                            <p:strVal val="#ppt_x"/>
                                          </p:val>
                                        </p:tav>
                                        <p:tav tm="100000">
                                          <p:val>
                                            <p:strVal val="#ppt_x"/>
                                          </p:val>
                                        </p:tav>
                                      </p:tavLst>
                                    </p:anim>
                                    <p:anim calcmode="lin" valueType="num">
                                      <p:cBhvr additive="base">
                                        <p:cTn id="35" dur="500" fill="hold"/>
                                        <p:tgtEl>
                                          <p:spTgt spid="55"/>
                                        </p:tgtEl>
                                        <p:attrNameLst>
                                          <p:attrName>ppt_y</p:attrName>
                                        </p:attrNameLst>
                                      </p:cBhvr>
                                      <p:tavLst>
                                        <p:tav tm="0">
                                          <p:val>
                                            <p:strVal val="0-#ppt_h/2"/>
                                          </p:val>
                                        </p:tav>
                                        <p:tav tm="100000">
                                          <p:val>
                                            <p:strVal val="#ppt_y"/>
                                          </p:val>
                                        </p:tav>
                                      </p:tavLst>
                                    </p:anim>
                                  </p:childTnLst>
                                </p:cTn>
                              </p:par>
                            </p:childTnLst>
                          </p:cTn>
                        </p:par>
                        <p:par>
                          <p:cTn id="36" fill="hold">
                            <p:stCondLst>
                              <p:cond delay="4000"/>
                            </p:stCondLst>
                            <p:childTnLst>
                              <p:par>
                                <p:cTn id="37" presetID="2" presetClass="entr" presetSubtype="1" fill="hold" nodeType="afterEffect">
                                  <p:stCondLst>
                                    <p:cond delay="0"/>
                                  </p:stCondLst>
                                  <p:childTnLst>
                                    <p:set>
                                      <p:cBhvr>
                                        <p:cTn id="38" dur="1" fill="hold">
                                          <p:stCondLst>
                                            <p:cond delay="0"/>
                                          </p:stCondLst>
                                        </p:cTn>
                                        <p:tgtEl>
                                          <p:spTgt spid="63"/>
                                        </p:tgtEl>
                                        <p:attrNameLst>
                                          <p:attrName>style.visibility</p:attrName>
                                        </p:attrNameLst>
                                      </p:cBhvr>
                                      <p:to>
                                        <p:strVal val="visible"/>
                                      </p:to>
                                    </p:set>
                                    <p:anim calcmode="lin" valueType="num">
                                      <p:cBhvr additive="base">
                                        <p:cTn id="39" dur="500" fill="hold"/>
                                        <p:tgtEl>
                                          <p:spTgt spid="63"/>
                                        </p:tgtEl>
                                        <p:attrNameLst>
                                          <p:attrName>ppt_x</p:attrName>
                                        </p:attrNameLst>
                                      </p:cBhvr>
                                      <p:tavLst>
                                        <p:tav tm="0">
                                          <p:val>
                                            <p:strVal val="#ppt_x"/>
                                          </p:val>
                                        </p:tav>
                                        <p:tav tm="100000">
                                          <p:val>
                                            <p:strVal val="#ppt_x"/>
                                          </p:val>
                                        </p:tav>
                                      </p:tavLst>
                                    </p:anim>
                                    <p:anim calcmode="lin" valueType="num">
                                      <p:cBhvr additive="base">
                                        <p:cTn id="40" dur="500" fill="hold"/>
                                        <p:tgtEl>
                                          <p:spTgt spid="63"/>
                                        </p:tgtEl>
                                        <p:attrNameLst>
                                          <p:attrName>ppt_y</p:attrName>
                                        </p:attrNameLst>
                                      </p:cBhvr>
                                      <p:tavLst>
                                        <p:tav tm="0">
                                          <p:val>
                                            <p:strVal val="0-#ppt_h/2"/>
                                          </p:val>
                                        </p:tav>
                                        <p:tav tm="100000">
                                          <p:val>
                                            <p:strVal val="#ppt_y"/>
                                          </p:val>
                                        </p:tav>
                                      </p:tavLst>
                                    </p:anim>
                                  </p:childTnLst>
                                </p:cTn>
                              </p:par>
                            </p:childTnLst>
                          </p:cTn>
                        </p:par>
                        <p:par>
                          <p:cTn id="41" fill="hold">
                            <p:stCondLst>
                              <p:cond delay="4500"/>
                            </p:stCondLst>
                            <p:childTnLst>
                              <p:par>
                                <p:cTn id="42" presetID="22" presetClass="entr" presetSubtype="8" fill="hold" grpId="0" nodeType="after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wipe(left)">
                                      <p:cBhvr>
                                        <p:cTn id="44" dur="500"/>
                                        <p:tgtEl>
                                          <p:spTgt spid="45"/>
                                        </p:tgtEl>
                                      </p:cBhvr>
                                    </p:animEffect>
                                  </p:childTnLst>
                                </p:cTn>
                              </p:par>
                            </p:childTnLst>
                          </p:cTn>
                        </p:par>
                        <p:par>
                          <p:cTn id="45" fill="hold">
                            <p:stCondLst>
                              <p:cond delay="5000"/>
                            </p:stCondLst>
                            <p:childTnLst>
                              <p:par>
                                <p:cTn id="46" presetID="22" presetClass="entr" presetSubtype="8" fill="hold" grpId="0" nodeType="after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wipe(left)">
                                      <p:cBhvr>
                                        <p:cTn id="48" dur="500"/>
                                        <p:tgtEl>
                                          <p:spTgt spid="51"/>
                                        </p:tgtEl>
                                      </p:cBhvr>
                                    </p:animEffect>
                                  </p:childTnLst>
                                </p:cTn>
                              </p:par>
                            </p:childTnLst>
                          </p:cTn>
                        </p:par>
                        <p:par>
                          <p:cTn id="49" fill="hold">
                            <p:stCondLst>
                              <p:cond delay="5500"/>
                            </p:stCondLst>
                            <p:childTnLst>
                              <p:par>
                                <p:cTn id="50" presetID="2" presetClass="entr" presetSubtype="1" fill="hold" nodeType="afterEffect">
                                  <p:stCondLst>
                                    <p:cond delay="0"/>
                                  </p:stCondLst>
                                  <p:childTnLst>
                                    <p:set>
                                      <p:cBhvr>
                                        <p:cTn id="51" dur="1" fill="hold">
                                          <p:stCondLst>
                                            <p:cond delay="0"/>
                                          </p:stCondLst>
                                        </p:cTn>
                                        <p:tgtEl>
                                          <p:spTgt spid="32"/>
                                        </p:tgtEl>
                                        <p:attrNameLst>
                                          <p:attrName>style.visibility</p:attrName>
                                        </p:attrNameLst>
                                      </p:cBhvr>
                                      <p:to>
                                        <p:strVal val="visible"/>
                                      </p:to>
                                    </p:set>
                                    <p:anim calcmode="lin" valueType="num">
                                      <p:cBhvr additive="base">
                                        <p:cTn id="52" dur="500" fill="hold"/>
                                        <p:tgtEl>
                                          <p:spTgt spid="32"/>
                                        </p:tgtEl>
                                        <p:attrNameLst>
                                          <p:attrName>ppt_x</p:attrName>
                                        </p:attrNameLst>
                                      </p:cBhvr>
                                      <p:tavLst>
                                        <p:tav tm="0">
                                          <p:val>
                                            <p:strVal val="#ppt_x"/>
                                          </p:val>
                                        </p:tav>
                                        <p:tav tm="100000">
                                          <p:val>
                                            <p:strVal val="#ppt_x"/>
                                          </p:val>
                                        </p:tav>
                                      </p:tavLst>
                                    </p:anim>
                                    <p:anim calcmode="lin" valueType="num">
                                      <p:cBhvr additive="base">
                                        <p:cTn id="53"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4" grpId="0"/>
      <p:bldP spid="45" grpId="0"/>
      <p:bldP spid="46" grpId="0"/>
      <p:bldP spid="5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a:spLocks noChangeArrowheads="1"/>
          </p:cNvSpPr>
          <p:nvPr/>
        </p:nvSpPr>
        <p:spPr bwMode="auto">
          <a:xfrm>
            <a:off x="476188" y="177842"/>
            <a:ext cx="1400810"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400" b="1" dirty="0">
                <a:solidFill>
                  <a:schemeClr val="accent1"/>
                </a:solidFill>
                <a:latin typeface="Arial" panose="020B0604020202020204" pitchFamily="34" charset="0"/>
              </a:rPr>
              <a:t>小组分工</a:t>
            </a:r>
            <a:endParaRPr lang="zh-CN" altLang="en-US" sz="2400" b="1" dirty="0">
              <a:solidFill>
                <a:schemeClr val="accent1"/>
              </a:solidFill>
              <a:latin typeface="Arial" panose="020B0604020202020204" pitchFamily="34" charset="0"/>
            </a:endParaRPr>
          </a:p>
        </p:txBody>
      </p:sp>
      <p:sp>
        <p:nvSpPr>
          <p:cNvPr id="23" name="等腰三角形 22"/>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pic>
        <p:nvPicPr>
          <p:cNvPr id="106" name="图片 105"/>
          <p:cNvPicPr/>
          <p:nvPr/>
        </p:nvPicPr>
        <p:blipFill>
          <a:blip r:embed="rId1"/>
          <a:stretch>
            <a:fillRect/>
          </a:stretch>
        </p:blipFill>
        <p:spPr>
          <a:xfrm>
            <a:off x="114300" y="962660"/>
            <a:ext cx="8899525" cy="4008120"/>
          </a:xfrm>
          <a:prstGeom prst="rect">
            <a:avLst/>
          </a:prstGeom>
          <a:noFill/>
          <a:ln w="9525">
            <a:noFill/>
          </a:ln>
        </p:spPr>
      </p:pic>
    </p:spTree>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5584648" y="-338488"/>
            <a:ext cx="1718803" cy="5399903"/>
          </a:xfrm>
          <a:prstGeom prst="trapezoid">
            <a:avLst>
              <a:gd name="adj" fmla="val 16935"/>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37" name="梯形 36"/>
          <p:cNvSpPr/>
          <p:nvPr/>
        </p:nvSpPr>
        <p:spPr>
          <a:xfrm rot="5400000">
            <a:off x="998730" y="477602"/>
            <a:ext cx="1758050" cy="3755509"/>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27" name="文本框 2"/>
          <p:cNvSpPr txBox="1"/>
          <p:nvPr/>
        </p:nvSpPr>
        <p:spPr>
          <a:xfrm>
            <a:off x="2796809" y="1917123"/>
            <a:ext cx="872675" cy="900246"/>
          </a:xfrm>
          <a:prstGeom prst="rect">
            <a:avLst/>
          </a:prstGeom>
          <a:noFill/>
        </p:spPr>
        <p:txBody>
          <a:bodyPr wrap="none" lIns="68580" tIns="34290" rIns="68580" bIns="34290" rtlCol="0">
            <a:spAutoFit/>
          </a:bodyPr>
          <a:lstStyle/>
          <a:p>
            <a:r>
              <a:rPr lang="en-US" altLang="zh-CN" b="1" dirty="0" smtClean="0">
                <a:solidFill>
                  <a:schemeClr val="bg1"/>
                </a:solidFill>
              </a:rPr>
              <a:t>Part</a:t>
            </a:r>
            <a:r>
              <a:rPr lang="en-US" altLang="zh-CN" sz="5400" b="1" dirty="0">
                <a:solidFill>
                  <a:schemeClr val="bg1"/>
                </a:solidFill>
              </a:rPr>
              <a:t>5</a:t>
            </a:r>
            <a:endParaRPr lang="zh-CN" altLang="en-US" sz="5400" b="1" dirty="0">
              <a:solidFill>
                <a:schemeClr val="bg1"/>
              </a:solidFill>
            </a:endParaRPr>
          </a:p>
        </p:txBody>
      </p:sp>
      <p:sp>
        <p:nvSpPr>
          <p:cNvPr id="29" name="矩形 28"/>
          <p:cNvSpPr/>
          <p:nvPr/>
        </p:nvSpPr>
        <p:spPr>
          <a:xfrm>
            <a:off x="4229098" y="2019303"/>
            <a:ext cx="2194560" cy="622300"/>
          </a:xfrm>
          <a:prstGeom prst="rect">
            <a:avLst/>
          </a:prstGeom>
        </p:spPr>
        <p:txBody>
          <a:bodyPr wrap="none" lIns="68580" tIns="34290" rIns="68580" bIns="34290">
            <a:spAutoFit/>
          </a:bodyPr>
          <a:lstStyle/>
          <a:p>
            <a:r>
              <a:rPr lang="en-US" altLang="zh-CN" sz="3600" b="1" dirty="0" smtClean="0">
                <a:solidFill>
                  <a:schemeClr val="bg1"/>
                </a:solidFill>
              </a:rPr>
              <a:t>         </a:t>
            </a:r>
            <a:r>
              <a:rPr lang="zh-CN" altLang="en-US" sz="3600" b="1" dirty="0" smtClean="0">
                <a:solidFill>
                  <a:schemeClr val="bg1"/>
                </a:solidFill>
              </a:rPr>
              <a:t>总结</a:t>
            </a:r>
            <a:endParaRPr lang="zh-CN" altLang="en-US" sz="3600" b="1"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randombar(horizontal)">
                                      <p:cBhvr>
                                        <p:cTn id="15" dur="500"/>
                                        <p:tgtEl>
                                          <p:spTgt spid="2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27" grpId="0"/>
      <p:bldP spid="2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955675" y="884555"/>
            <a:ext cx="6839585" cy="35179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lt1"/>
              </a:solidFill>
            </a:endParaRPr>
          </a:p>
        </p:txBody>
      </p:sp>
      <p:sp>
        <p:nvSpPr>
          <p:cNvPr id="11" name="矩形 10"/>
          <p:cNvSpPr>
            <a:spLocks noChangeArrowheads="1"/>
          </p:cNvSpPr>
          <p:nvPr/>
        </p:nvSpPr>
        <p:spPr bwMode="auto">
          <a:xfrm>
            <a:off x="1384300" y="1178560"/>
            <a:ext cx="5982335" cy="302323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l">
              <a:lnSpc>
                <a:spcPct val="150000"/>
              </a:lnSpc>
            </a:pPr>
            <a:r>
              <a:rPr lang="en-US" altLang="zh-CN" sz="1600" dirty="0">
                <a:solidFill>
                  <a:schemeClr val="accent1"/>
                </a:solidFill>
                <a:latin typeface="微软雅黑" panose="020B0503020204020204" pitchFamily="34" charset="-122"/>
                <a:ea typeface="微软雅黑" panose="020B0503020204020204" pitchFamily="34" charset="-122"/>
              </a:rPr>
              <a:t>   </a:t>
            </a:r>
            <a:r>
              <a:rPr lang="zh-CN" altLang="en-US" sz="1600" dirty="0">
                <a:solidFill>
                  <a:schemeClr val="accent1"/>
                </a:solidFill>
                <a:latin typeface="微软雅黑" panose="020B0503020204020204" pitchFamily="34" charset="-122"/>
                <a:ea typeface="微软雅黑" panose="020B0503020204020204" pitchFamily="34" charset="-122"/>
              </a:rPr>
              <a:t>经过九天实训的学习，最后一天我们完成了我们小组自己的项目。刚开始在定项目选题时，我们就选择了比较有难度的自己爬数据，再进行分析。所以在过程中我们遇到了一些问题，如：在预处理数据时怎么删除重复的数据；</a:t>
            </a:r>
            <a:r>
              <a:rPr lang="en-US" altLang="zh-CN" sz="1600" dirty="0">
                <a:solidFill>
                  <a:schemeClr val="accent1"/>
                </a:solidFill>
                <a:latin typeface="微软雅黑" panose="020B0503020204020204" pitchFamily="34" charset="-122"/>
                <a:ea typeface="微软雅黑" panose="020B0503020204020204" pitchFamily="34" charset="-122"/>
                <a:sym typeface="+mn-ea"/>
              </a:rPr>
              <a:t>当频繁访问时，京东的服务器会把你的ip封掉</a:t>
            </a:r>
            <a:r>
              <a:rPr lang="zh-CN" altLang="en-US" sz="1600" dirty="0">
                <a:solidFill>
                  <a:schemeClr val="accent1"/>
                </a:solidFill>
                <a:latin typeface="微软雅黑" panose="020B0503020204020204" pitchFamily="34" charset="-122"/>
                <a:ea typeface="微软雅黑" panose="020B0503020204020204" pitchFamily="34" charset="-122"/>
                <a:sym typeface="+mn-ea"/>
              </a:rPr>
              <a:t>；在画柱状图时怎么显示才能表现出各个出版社平均好评率的对比性等。这些问题我们都一一解决，最终完成了我们的项目。本次的实训以及项目，使我们学到很多，收益很深。</a:t>
            </a:r>
            <a:endParaRPr lang="zh-CN" altLang="en-US" sz="1600" dirty="0">
              <a:solidFill>
                <a:schemeClr val="accent1"/>
              </a:solidFill>
              <a:latin typeface="微软雅黑" panose="020B0503020204020204" pitchFamily="34" charset="-122"/>
              <a:ea typeface="微软雅黑" panose="020B0503020204020204" pitchFamily="34" charset="-122"/>
              <a:sym typeface="+mn-ea"/>
            </a:endParaRPr>
          </a:p>
        </p:txBody>
      </p:sp>
      <p:sp>
        <p:nvSpPr>
          <p:cNvPr id="19" name="矩形 18"/>
          <p:cNvSpPr>
            <a:spLocks noChangeArrowheads="1"/>
          </p:cNvSpPr>
          <p:nvPr/>
        </p:nvSpPr>
        <p:spPr bwMode="auto">
          <a:xfrm>
            <a:off x="476188" y="177842"/>
            <a:ext cx="791210"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400" b="1" dirty="0" smtClean="0">
                <a:solidFill>
                  <a:schemeClr val="accent1"/>
                </a:solidFill>
                <a:latin typeface="Arial" panose="020B0604020202020204" pitchFamily="34" charset="0"/>
              </a:rPr>
              <a:t>总结</a:t>
            </a:r>
            <a:endParaRPr lang="zh-CN" altLang="en-US" sz="2400" b="1" dirty="0">
              <a:solidFill>
                <a:schemeClr val="accent1"/>
              </a:solidFill>
              <a:latin typeface="Arial" panose="020B0604020202020204" pitchFamily="34" charset="0"/>
            </a:endParaRPr>
          </a:p>
        </p:txBody>
      </p:sp>
      <p:sp>
        <p:nvSpPr>
          <p:cNvPr id="20" name="等腰三角形 19"/>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Tree>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0-#ppt_w/2"/>
                                          </p:val>
                                        </p:tav>
                                        <p:tav tm="100000">
                                          <p:val>
                                            <p:strVal val="#ppt_x"/>
                                          </p:val>
                                        </p:tav>
                                      </p:tavLst>
                                    </p:anim>
                                    <p:anim calcmode="lin" valueType="num">
                                      <p:cBhvr additive="base">
                                        <p:cTn id="17" dur="500" fill="hold"/>
                                        <p:tgtEl>
                                          <p:spTgt spid="15"/>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2" presetClass="entr" presetSubtype="1"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up)">
                                      <p:cBhvr>
                                        <p:cTn id="21"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11" grpId="0"/>
      <p:bldP spid="19" grpId="0"/>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458991" y="1941827"/>
            <a:ext cx="5839485" cy="837565"/>
          </a:xfrm>
          <a:prstGeom prst="rect">
            <a:avLst/>
          </a:prstGeom>
        </p:spPr>
        <p:txBody>
          <a:bodyPr wrap="square" lIns="68580" tIns="34290" rIns="68580" bIns="34290">
            <a:spAutoFit/>
          </a:bodyPr>
          <a:lstStyle/>
          <a:p>
            <a:r>
              <a:rPr lang="zh-CN" altLang="en-US" sz="5000" b="1" dirty="0" smtClean="0">
                <a:solidFill>
                  <a:srgbClr val="071F65"/>
                </a:solidFill>
                <a:latin typeface="+mj-ea"/>
                <a:ea typeface="+mj-ea"/>
              </a:rPr>
              <a:t>讲演完毕 请多指点</a:t>
            </a:r>
            <a:endParaRPr lang="zh-CN" altLang="en-US" sz="5000" b="1" dirty="0">
              <a:solidFill>
                <a:srgbClr val="071F65"/>
              </a:solidFill>
              <a:latin typeface="+mj-ea"/>
              <a:ea typeface="+mj-ea"/>
            </a:endParaRPr>
          </a:p>
        </p:txBody>
      </p:sp>
      <p:cxnSp>
        <p:nvCxnSpPr>
          <p:cNvPr id="28" name="直接连接符 27"/>
          <p:cNvCxnSpPr/>
          <p:nvPr/>
        </p:nvCxnSpPr>
        <p:spPr>
          <a:xfrm flipH="1">
            <a:off x="2542581" y="2900164"/>
            <a:ext cx="50318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Freeform 5"/>
          <p:cNvSpPr>
            <a:spLocks noEditPoints="1"/>
          </p:cNvSpPr>
          <p:nvPr/>
        </p:nvSpPr>
        <p:spPr bwMode="auto">
          <a:xfrm>
            <a:off x="0" y="1164127"/>
            <a:ext cx="1790977" cy="2869814"/>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solidFill>
            <a:schemeClr val="accent1"/>
          </a:solidFill>
          <a:ln w="5" cap="flat">
            <a:solidFill>
              <a:srgbClr val="24211D"/>
            </a:solidFill>
            <a:prstDash val="solid"/>
            <a:miter lim="800000"/>
          </a:ln>
        </p:spPr>
        <p:txBody>
          <a:bodyPr vert="horz" wrap="square" lIns="91440" tIns="45720" rIns="91440" bIns="45720" numCol="1" anchor="t" anchorCtr="0" compatLnSpc="1"/>
          <a:lstStyle/>
          <a:p>
            <a:endParaRPr lang="zh-CN" altLang="en-US"/>
          </a:p>
        </p:txBody>
      </p:sp>
      <p:sp>
        <p:nvSpPr>
          <p:cNvPr id="32" name="Freeform 6"/>
          <p:cNvSpPr>
            <a:spLocks noEditPoints="1"/>
          </p:cNvSpPr>
          <p:nvPr/>
        </p:nvSpPr>
        <p:spPr bwMode="auto">
          <a:xfrm>
            <a:off x="1722420" y="2203161"/>
            <a:ext cx="137114" cy="1694253"/>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up)">
                                      <p:cBhvr>
                                        <p:cTn id="11" dur="500"/>
                                        <p:tgtEl>
                                          <p:spTgt spid="3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1000"/>
                                        <p:tgtEl>
                                          <p:spTgt spid="27"/>
                                        </p:tgtEl>
                                      </p:cBhvr>
                                    </p:animEffect>
                                    <p:anim calcmode="lin" valueType="num">
                                      <p:cBhvr>
                                        <p:cTn id="16" dur="1000" fill="hold"/>
                                        <p:tgtEl>
                                          <p:spTgt spid="27"/>
                                        </p:tgtEl>
                                        <p:attrNameLst>
                                          <p:attrName>ppt_x</p:attrName>
                                        </p:attrNameLst>
                                      </p:cBhvr>
                                      <p:tavLst>
                                        <p:tav tm="0">
                                          <p:val>
                                            <p:strVal val="#ppt_x"/>
                                          </p:val>
                                        </p:tav>
                                        <p:tav tm="100000">
                                          <p:val>
                                            <p:strVal val="#ppt_x"/>
                                          </p:val>
                                        </p:tav>
                                      </p:tavLst>
                                    </p:anim>
                                    <p:anim calcmode="lin" valueType="num">
                                      <p:cBhvr>
                                        <p:cTn id="17" dur="1000" fill="hold"/>
                                        <p:tgtEl>
                                          <p:spTgt spid="27"/>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22" presetClass="entr" presetSubtype="8"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wipe(left)">
                                      <p:cBhvr>
                                        <p:cTn id="2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3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5584648" y="-338488"/>
            <a:ext cx="1718803" cy="5399903"/>
          </a:xfrm>
          <a:prstGeom prst="trapezoid">
            <a:avLst>
              <a:gd name="adj" fmla="val 16935"/>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37" name="梯形 36"/>
          <p:cNvSpPr/>
          <p:nvPr/>
        </p:nvSpPr>
        <p:spPr>
          <a:xfrm rot="5400000">
            <a:off x="998730" y="477602"/>
            <a:ext cx="1758050" cy="3755509"/>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27" name="文本框 2"/>
          <p:cNvSpPr txBox="1"/>
          <p:nvPr/>
        </p:nvSpPr>
        <p:spPr>
          <a:xfrm>
            <a:off x="2796809" y="1917123"/>
            <a:ext cx="872675" cy="900246"/>
          </a:xfrm>
          <a:prstGeom prst="rect">
            <a:avLst/>
          </a:prstGeom>
          <a:noFill/>
        </p:spPr>
        <p:txBody>
          <a:bodyPr wrap="none" lIns="68580" tIns="34290" rIns="68580" bIns="34290" rtlCol="0">
            <a:spAutoFit/>
          </a:bodyPr>
          <a:lstStyle/>
          <a:p>
            <a:r>
              <a:rPr lang="en-US" altLang="zh-CN" b="1" dirty="0" smtClean="0">
                <a:solidFill>
                  <a:schemeClr val="bg1"/>
                </a:solidFill>
              </a:rPr>
              <a:t>Part</a:t>
            </a:r>
            <a:r>
              <a:rPr lang="en-US" altLang="zh-CN" sz="5400" b="1" dirty="0">
                <a:solidFill>
                  <a:schemeClr val="bg1"/>
                </a:solidFill>
              </a:rPr>
              <a:t>1</a:t>
            </a:r>
            <a:endParaRPr lang="zh-CN" altLang="en-US" sz="5400" b="1" dirty="0">
              <a:solidFill>
                <a:schemeClr val="bg1"/>
              </a:solidFill>
            </a:endParaRPr>
          </a:p>
        </p:txBody>
      </p:sp>
      <p:sp>
        <p:nvSpPr>
          <p:cNvPr id="29" name="矩形 28"/>
          <p:cNvSpPr/>
          <p:nvPr/>
        </p:nvSpPr>
        <p:spPr>
          <a:xfrm>
            <a:off x="4046855" y="2019300"/>
            <a:ext cx="3440430" cy="622300"/>
          </a:xfrm>
          <a:prstGeom prst="rect">
            <a:avLst/>
          </a:prstGeom>
        </p:spPr>
        <p:txBody>
          <a:bodyPr wrap="square" lIns="68580" tIns="34290" rIns="68580" bIns="34290">
            <a:spAutoFit/>
          </a:bodyPr>
          <a:lstStyle/>
          <a:p>
            <a:r>
              <a:rPr lang="en-US" altLang="zh-CN" sz="3600" b="1" dirty="0">
                <a:solidFill>
                  <a:schemeClr val="bg1"/>
                </a:solidFill>
              </a:rPr>
              <a:t>     </a:t>
            </a:r>
            <a:r>
              <a:rPr lang="zh-CN" altLang="en-US" sz="3600" b="1" dirty="0">
                <a:solidFill>
                  <a:schemeClr val="bg1"/>
                </a:solidFill>
              </a:rPr>
              <a:t>数据爬取</a:t>
            </a:r>
            <a:endParaRPr lang="zh-CN" altLang="en-US" sz="3600" b="1"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randombar(horizontal)">
                                      <p:cBhvr>
                                        <p:cTn id="15" dur="500"/>
                                        <p:tgtEl>
                                          <p:spTgt spid="2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27" grpId="0"/>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矩形 94"/>
          <p:cNvSpPr>
            <a:spLocks noChangeArrowheads="1"/>
          </p:cNvSpPr>
          <p:nvPr/>
        </p:nvSpPr>
        <p:spPr bwMode="auto">
          <a:xfrm>
            <a:off x="564515" y="698500"/>
            <a:ext cx="7037070"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en-US" altLang="zh-CN" dirty="0">
                <a:solidFill>
                  <a:srgbClr val="FF0000"/>
                </a:solidFill>
                <a:latin typeface="微软雅黑" panose="020B0503020204020204" pitchFamily="34" charset="-122"/>
                <a:ea typeface="微软雅黑" panose="020B0503020204020204" pitchFamily="34" charset="-122"/>
              </a:rPr>
              <a:t>数据才是核心，但是如何去采集数据呢？</a:t>
            </a:r>
            <a:endParaRPr lang="en-US" altLang="zh-CN" dirty="0">
              <a:solidFill>
                <a:srgbClr val="FF0000"/>
              </a:solidFill>
              <a:latin typeface="微软雅黑" panose="020B0503020204020204" pitchFamily="34" charset="-122"/>
              <a:ea typeface="微软雅黑" panose="020B0503020204020204" pitchFamily="34" charset="-122"/>
            </a:endParaRPr>
          </a:p>
          <a:p>
            <a:pPr>
              <a:lnSpc>
                <a:spcPct val="130000"/>
              </a:lnSpc>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我们给出的答案是爬虫。</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30000"/>
              </a:lnSpc>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当然，遇到的问题是很多的，如当频繁访问时，京东的服务器会把你的ip封掉，只能不断地换ip了，当然还有使用time.sleep。</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3" name="矩形 46"/>
          <p:cNvSpPr>
            <a:spLocks noChangeArrowheads="1"/>
          </p:cNvSpPr>
          <p:nvPr/>
        </p:nvSpPr>
        <p:spPr bwMode="auto">
          <a:xfrm>
            <a:off x="476188" y="177842"/>
            <a:ext cx="1400810"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400" b="1" dirty="0">
                <a:solidFill>
                  <a:schemeClr val="accent1"/>
                </a:solidFill>
                <a:latin typeface="Arial" panose="020B0604020202020204" pitchFamily="34" charset="0"/>
              </a:rPr>
              <a:t>数据爬取</a:t>
            </a:r>
            <a:endParaRPr lang="zh-CN" altLang="en-US" sz="24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pic>
        <p:nvPicPr>
          <p:cNvPr id="2" name="图片 1"/>
          <p:cNvPicPr>
            <a:picLocks noChangeAspect="1"/>
          </p:cNvPicPr>
          <p:nvPr>
            <p:custDataLst>
              <p:tags r:id="rId1"/>
            </p:custDataLst>
          </p:nvPr>
        </p:nvPicPr>
        <p:blipFill>
          <a:blip r:embed="rId2"/>
          <a:stretch>
            <a:fillRect/>
          </a:stretch>
        </p:blipFill>
        <p:spPr>
          <a:xfrm>
            <a:off x="956945" y="1980565"/>
            <a:ext cx="6739890" cy="3091180"/>
          </a:xfrm>
          <a:prstGeom prst="rect">
            <a:avLst/>
          </a:prstGeom>
        </p:spPr>
      </p:pic>
    </p:spTree>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777172" y="698551"/>
            <a:ext cx="7161337" cy="1274844"/>
            <a:chOff x="2954339" y="1292764"/>
            <a:chExt cx="7162269" cy="1274550"/>
          </a:xfrm>
        </p:grpSpPr>
        <p:sp>
          <p:nvSpPr>
            <p:cNvPr id="7" name="矩形 6"/>
            <p:cNvSpPr>
              <a:spLocks noChangeArrowheads="1"/>
            </p:cNvSpPr>
            <p:nvPr/>
          </p:nvSpPr>
          <p:spPr bwMode="auto">
            <a:xfrm>
              <a:off x="2954339" y="1637888"/>
              <a:ext cx="7162269" cy="929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30000"/>
                </a:lnSpc>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首先抓取每一页的商品列表。列表页我们只需要获取商品的ID即可。拿到商品的ID之后，我们就可以跳转到商品的具体页面，获取我们需要的所有数据。我们根据每个字段封装了函数，每个函数的参数都是商品的ID。</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矩形 7"/>
            <p:cNvSpPr/>
            <p:nvPr/>
          </p:nvSpPr>
          <p:spPr>
            <a:xfrm>
              <a:off x="2963100" y="1292764"/>
              <a:ext cx="1783312" cy="368215"/>
            </a:xfrm>
            <a:prstGeom prst="rect">
              <a:avLst/>
            </a:prstGeom>
          </p:spPr>
          <p:txBody>
            <a:bodyPr wrap="none">
              <a:spAutoFit/>
            </a:bodyPr>
            <a:lstStyle/>
            <a:p>
              <a:pPr algn="l"/>
              <a:r>
                <a:rPr lang="zh-CN" altLang="en-US" sz="1800" dirty="0" smtClean="0">
                  <a:solidFill>
                    <a:srgbClr val="FF0000"/>
                  </a:solidFill>
                  <a:latin typeface="微软雅黑" panose="020B0503020204020204" pitchFamily="34" charset="-122"/>
                  <a:ea typeface="微软雅黑" panose="020B0503020204020204" pitchFamily="34" charset="-122"/>
                </a:rPr>
                <a:t>数据采集的思路</a:t>
              </a:r>
              <a:endParaRPr lang="zh-CN" altLang="en-US" sz="1800" dirty="0" smtClean="0">
                <a:solidFill>
                  <a:srgbClr val="FF0000"/>
                </a:solidFill>
                <a:latin typeface="微软雅黑" panose="020B0503020204020204" pitchFamily="34" charset="-122"/>
                <a:ea typeface="微软雅黑" panose="020B0503020204020204" pitchFamily="34" charset="-122"/>
              </a:endParaRPr>
            </a:p>
          </p:txBody>
        </p:sp>
      </p:grpSp>
      <p:sp>
        <p:nvSpPr>
          <p:cNvPr id="19" name="矩形 18"/>
          <p:cNvSpPr>
            <a:spLocks noChangeArrowheads="1"/>
          </p:cNvSpPr>
          <p:nvPr/>
        </p:nvSpPr>
        <p:spPr bwMode="auto">
          <a:xfrm>
            <a:off x="476188" y="177842"/>
            <a:ext cx="1400810"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400" b="1" dirty="0">
                <a:solidFill>
                  <a:schemeClr val="accent1"/>
                </a:solidFill>
                <a:latin typeface="Arial" panose="020B0604020202020204" pitchFamily="34" charset="0"/>
              </a:rPr>
              <a:t>数据爬取</a:t>
            </a:r>
            <a:endParaRPr lang="zh-CN" altLang="en-US" sz="2400" b="1" dirty="0">
              <a:solidFill>
                <a:schemeClr val="accent1"/>
              </a:solidFill>
              <a:latin typeface="Arial" panose="020B0604020202020204" pitchFamily="34" charset="0"/>
            </a:endParaRPr>
          </a:p>
        </p:txBody>
      </p:sp>
      <p:sp>
        <p:nvSpPr>
          <p:cNvPr id="20" name="等腰三角形 19"/>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pic>
        <p:nvPicPr>
          <p:cNvPr id="4" name="图片 3" descr="image-20210710091907223"/>
          <p:cNvPicPr>
            <a:picLocks noChangeAspect="1"/>
          </p:cNvPicPr>
          <p:nvPr/>
        </p:nvPicPr>
        <p:blipFill>
          <a:blip r:embed="rId1"/>
          <a:stretch>
            <a:fillRect/>
          </a:stretch>
        </p:blipFill>
        <p:spPr>
          <a:xfrm>
            <a:off x="149860" y="2068830"/>
            <a:ext cx="4179570" cy="2941320"/>
          </a:xfrm>
          <a:prstGeom prst="rect">
            <a:avLst/>
          </a:prstGeom>
        </p:spPr>
      </p:pic>
      <p:pic>
        <p:nvPicPr>
          <p:cNvPr id="5" name="图片 4" descr="image-20210710092112457"/>
          <p:cNvPicPr>
            <a:picLocks noChangeAspect="1"/>
          </p:cNvPicPr>
          <p:nvPr/>
        </p:nvPicPr>
        <p:blipFill>
          <a:blip r:embed="rId2"/>
          <a:stretch>
            <a:fillRect/>
          </a:stretch>
        </p:blipFill>
        <p:spPr>
          <a:xfrm>
            <a:off x="4467225" y="2056130"/>
            <a:ext cx="4533265" cy="2941320"/>
          </a:xfrm>
          <a:prstGeom prst="rect">
            <a:avLst/>
          </a:prstGeom>
        </p:spPr>
      </p:pic>
    </p:spTree>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par>
                          <p:cTn id="13" fill="hold">
                            <p:stCondLst>
                              <p:cond delay="1000"/>
                            </p:stCondLst>
                            <p:childTnLst>
                              <p:par>
                                <p:cTn id="14" presetID="18" presetClass="entr" presetSubtype="6"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strips(downRight)">
                                      <p:cBhvr>
                                        <p:cTn id="1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46"/>
          <p:cNvSpPr>
            <a:spLocks noChangeArrowheads="1"/>
          </p:cNvSpPr>
          <p:nvPr/>
        </p:nvSpPr>
        <p:spPr bwMode="auto">
          <a:xfrm>
            <a:off x="476188" y="177842"/>
            <a:ext cx="1400810"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400" b="1" dirty="0">
                <a:solidFill>
                  <a:schemeClr val="accent1"/>
                </a:solidFill>
                <a:latin typeface="Arial" panose="020B0604020202020204" pitchFamily="34" charset="0"/>
              </a:rPr>
              <a:t>数据爬取</a:t>
            </a:r>
            <a:endParaRPr lang="zh-CN" altLang="en-US" sz="2400" b="1" dirty="0">
              <a:solidFill>
                <a:schemeClr val="accent1"/>
              </a:solidFill>
              <a:latin typeface="Arial" panose="020B0604020202020204" pitchFamily="34" charset="0"/>
            </a:endParaRPr>
          </a:p>
        </p:txBody>
      </p:sp>
      <p:sp>
        <p:nvSpPr>
          <p:cNvPr id="16"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3" name="等腰三角形 2"/>
          <p:cNvSpPr/>
          <p:nvPr/>
        </p:nvSpPr>
        <p:spPr bwMode="auto">
          <a:xfrm rot="2747878">
            <a:off x="932427" y="818932"/>
            <a:ext cx="992271" cy="1148109"/>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1"/>
          </a:solidFill>
          <a:ln>
            <a:noFill/>
          </a:ln>
        </p:spPr>
        <p:txBody>
          <a:bodyPr wrap="none" lIns="68580" tIns="34290" rIns="68580" bIns="34290" anchor="ctr"/>
          <a:lstStyle/>
          <a:p>
            <a:pPr algn="ctr"/>
            <a:endParaRPr lang="zh-CN" altLang="en-US" sz="1100" kern="0" dirty="0">
              <a:solidFill>
                <a:srgbClr val="FFFFFF"/>
              </a:solidFill>
              <a:latin typeface="微软雅黑" panose="020B0503020204020204" pitchFamily="34" charset="-122"/>
              <a:ea typeface="微软雅黑" panose="020B0503020204020204" pitchFamily="34" charset="-122"/>
            </a:endParaRPr>
          </a:p>
        </p:txBody>
      </p:sp>
      <p:sp>
        <p:nvSpPr>
          <p:cNvPr id="24" name="TextBox 23"/>
          <p:cNvSpPr txBox="1"/>
          <p:nvPr/>
        </p:nvSpPr>
        <p:spPr>
          <a:xfrm>
            <a:off x="1037590" y="1109345"/>
            <a:ext cx="684530" cy="690880"/>
          </a:xfrm>
          <a:prstGeom prst="rect">
            <a:avLst/>
          </a:prstGeom>
          <a:noFill/>
          <a:ln>
            <a:noFill/>
          </a:ln>
        </p:spPr>
        <p:txBody>
          <a:bodyPr wrap="none" lIns="68580" tIns="34290" rIns="68580" bIns="34290" anchor="ctr"/>
          <a:lstStyle>
            <a:defPPr>
              <a:defRPr lang="zh-CN"/>
            </a:defPPr>
            <a:lvl1pPr algn="ctr">
              <a:defRPr sz="2000" kern="0">
                <a:solidFill>
                  <a:srgbClr val="FFFFFF"/>
                </a:solidFill>
                <a:latin typeface="微软雅黑" panose="020B0503020204020204" pitchFamily="34" charset="-122"/>
                <a:ea typeface="微软雅黑" panose="020B0503020204020204" pitchFamily="34" charset="-122"/>
              </a:defRPr>
            </a:lvl1pPr>
          </a:lstStyle>
          <a:p>
            <a:r>
              <a:rPr lang="zh-CN" altLang="en-US" b="1" dirty="0"/>
              <a:t>核心</a:t>
            </a:r>
            <a:endParaRPr lang="zh-CN" altLang="en-US" b="1" dirty="0"/>
          </a:p>
          <a:p>
            <a:r>
              <a:rPr lang="zh-CN" altLang="en-US" b="1" dirty="0"/>
              <a:t>代码</a:t>
            </a:r>
            <a:endParaRPr lang="zh-CN" altLang="en-US" b="1" dirty="0"/>
          </a:p>
        </p:txBody>
      </p:sp>
      <p:sp>
        <p:nvSpPr>
          <p:cNvPr id="25" name="等腰三角形 2"/>
          <p:cNvSpPr/>
          <p:nvPr/>
        </p:nvSpPr>
        <p:spPr bwMode="auto">
          <a:xfrm rot="3036074">
            <a:off x="973066" y="3530295"/>
            <a:ext cx="992273" cy="1148112"/>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2"/>
          </a:solidFill>
          <a:ln>
            <a:noFill/>
          </a:ln>
        </p:spPr>
        <p:txBody>
          <a:bodyPr wrap="none" lIns="68580" tIns="34290" rIns="68580" bIns="34290" anchor="ctr"/>
          <a:lstStyle/>
          <a:p>
            <a:pPr algn="ctr"/>
            <a:endParaRPr lang="zh-CN" altLang="en-US" sz="1100" kern="0">
              <a:solidFill>
                <a:srgbClr val="FFFFFF"/>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1086485" y="3985895"/>
            <a:ext cx="685165" cy="369570"/>
          </a:xfrm>
          <a:prstGeom prst="rect">
            <a:avLst/>
          </a:prstGeom>
          <a:noFill/>
          <a:ln>
            <a:noFill/>
          </a:ln>
        </p:spPr>
        <p:txBody>
          <a:bodyPr wrap="none" lIns="68580" tIns="34290" rIns="68580" bIns="34290" anchor="ctr"/>
          <a:lstStyle>
            <a:defPPr>
              <a:defRPr lang="zh-CN"/>
            </a:defPPr>
            <a:lvl1pPr algn="ctr">
              <a:defRPr sz="2000" kern="0">
                <a:solidFill>
                  <a:srgbClr val="FFFFFF"/>
                </a:solidFill>
                <a:latin typeface="微软雅黑" panose="020B0503020204020204" pitchFamily="34" charset="-122"/>
                <a:ea typeface="微软雅黑" panose="020B0503020204020204" pitchFamily="34" charset="-122"/>
              </a:defRPr>
            </a:lvl1pPr>
          </a:lstStyle>
          <a:p>
            <a:r>
              <a:rPr lang="zh-CN" altLang="en-US" b="1" dirty="0"/>
              <a:t>存入</a:t>
            </a:r>
            <a:endParaRPr lang="zh-CN" altLang="en-US" b="1" dirty="0"/>
          </a:p>
          <a:p>
            <a:r>
              <a:rPr lang="zh-CN" altLang="en-US" b="1" dirty="0"/>
              <a:t>本地</a:t>
            </a:r>
            <a:endParaRPr lang="zh-CN" altLang="en-US" b="1" dirty="0"/>
          </a:p>
        </p:txBody>
      </p:sp>
      <p:pic>
        <p:nvPicPr>
          <p:cNvPr id="2" name="图片 1"/>
          <p:cNvPicPr>
            <a:picLocks noChangeAspect="1"/>
          </p:cNvPicPr>
          <p:nvPr/>
        </p:nvPicPr>
        <p:blipFill>
          <a:blip r:embed="rId1"/>
          <a:stretch>
            <a:fillRect/>
          </a:stretch>
        </p:blipFill>
        <p:spPr>
          <a:xfrm>
            <a:off x="2186940" y="104775"/>
            <a:ext cx="5759450" cy="3119755"/>
          </a:xfrm>
          <a:prstGeom prst="rect">
            <a:avLst/>
          </a:prstGeom>
        </p:spPr>
      </p:pic>
      <p:pic>
        <p:nvPicPr>
          <p:cNvPr id="3" name="图片 2"/>
          <p:cNvPicPr>
            <a:picLocks noChangeAspect="1"/>
          </p:cNvPicPr>
          <p:nvPr/>
        </p:nvPicPr>
        <p:blipFill>
          <a:blip r:embed="rId2"/>
          <a:stretch>
            <a:fillRect/>
          </a:stretch>
        </p:blipFill>
        <p:spPr>
          <a:xfrm>
            <a:off x="2266950" y="3356610"/>
            <a:ext cx="5579745" cy="1728470"/>
          </a:xfrm>
          <a:prstGeom prst="rect">
            <a:avLst/>
          </a:prstGeom>
        </p:spPr>
      </p:pic>
    </p:spTree>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par>
                          <p:cTn id="13" fill="hold">
                            <p:stCondLst>
                              <p:cond delay="1000"/>
                            </p:stCondLst>
                            <p:childTnLst>
                              <p:par>
                                <p:cTn id="14" presetID="26" presetClass="entr" presetSubtype="0"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down)">
                                      <p:cBhvr>
                                        <p:cTn id="16" dur="290">
                                          <p:stCondLst>
                                            <p:cond delay="0"/>
                                          </p:stCondLst>
                                        </p:cTn>
                                        <p:tgtEl>
                                          <p:spTgt spid="24"/>
                                        </p:tgtEl>
                                      </p:cBhvr>
                                    </p:animEffect>
                                    <p:anim calcmode="lin" valueType="num">
                                      <p:cBhvr>
                                        <p:cTn id="17" dur="911"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18" dur="332"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19" dur="332" tmFilter="0, 0; 0.125,0.2665; 0.25,0.4; 0.375,0.465; 0.5,0.5;  0.625,0.535; 0.75,0.6; 0.875,0.7335; 1,1">
                                          <p:stCondLst>
                                            <p:cond delay="332"/>
                                          </p:stCondLst>
                                        </p:cTn>
                                        <p:tgtEl>
                                          <p:spTgt spid="24"/>
                                        </p:tgtEl>
                                        <p:attrNameLst>
                                          <p:attrName>ppt_y</p:attrName>
                                        </p:attrNameLst>
                                      </p:cBhvr>
                                      <p:tavLst>
                                        <p:tav tm="0" fmla="#ppt_y-sin(pi*$)/9">
                                          <p:val>
                                            <p:fltVal val="0"/>
                                          </p:val>
                                        </p:tav>
                                        <p:tav tm="100000">
                                          <p:val>
                                            <p:fltVal val="1"/>
                                          </p:val>
                                        </p:tav>
                                      </p:tavLst>
                                    </p:anim>
                                    <p:anim calcmode="lin" valueType="num">
                                      <p:cBhvr>
                                        <p:cTn id="20" dur="166" tmFilter="0, 0; 0.125,0.2665; 0.25,0.4; 0.375,0.465; 0.5,0.5;  0.625,0.535; 0.75,0.6; 0.875,0.7335; 1,1">
                                          <p:stCondLst>
                                            <p:cond delay="662"/>
                                          </p:stCondLst>
                                        </p:cTn>
                                        <p:tgtEl>
                                          <p:spTgt spid="24"/>
                                        </p:tgtEl>
                                        <p:attrNameLst>
                                          <p:attrName>ppt_y</p:attrName>
                                        </p:attrNameLst>
                                      </p:cBhvr>
                                      <p:tavLst>
                                        <p:tav tm="0" fmla="#ppt_y-sin(pi*$)/27">
                                          <p:val>
                                            <p:fltVal val="0"/>
                                          </p:val>
                                        </p:tav>
                                        <p:tav tm="100000">
                                          <p:val>
                                            <p:fltVal val="1"/>
                                          </p:val>
                                        </p:tav>
                                      </p:tavLst>
                                    </p:anim>
                                    <p:anim calcmode="lin" valueType="num">
                                      <p:cBhvr>
                                        <p:cTn id="21" dur="82" tmFilter="0, 0; 0.125,0.2665; 0.25,0.4; 0.375,0.465; 0.5,0.5;  0.625,0.535; 0.75,0.6; 0.875,0.7335; 1,1">
                                          <p:stCondLst>
                                            <p:cond delay="828"/>
                                          </p:stCondLst>
                                        </p:cTn>
                                        <p:tgtEl>
                                          <p:spTgt spid="24"/>
                                        </p:tgtEl>
                                        <p:attrNameLst>
                                          <p:attrName>ppt_y</p:attrName>
                                        </p:attrNameLst>
                                      </p:cBhvr>
                                      <p:tavLst>
                                        <p:tav tm="0" fmla="#ppt_y-sin(pi*$)/81">
                                          <p:val>
                                            <p:fltVal val="0"/>
                                          </p:val>
                                        </p:tav>
                                        <p:tav tm="100000">
                                          <p:val>
                                            <p:fltVal val="1"/>
                                          </p:val>
                                        </p:tav>
                                      </p:tavLst>
                                    </p:anim>
                                    <p:animScale>
                                      <p:cBhvr>
                                        <p:cTn id="22" dur="13">
                                          <p:stCondLst>
                                            <p:cond delay="325"/>
                                          </p:stCondLst>
                                        </p:cTn>
                                        <p:tgtEl>
                                          <p:spTgt spid="24"/>
                                        </p:tgtEl>
                                      </p:cBhvr>
                                      <p:to x="100000" y="60000"/>
                                    </p:animScale>
                                    <p:animScale>
                                      <p:cBhvr>
                                        <p:cTn id="23" dur="83" decel="50000">
                                          <p:stCondLst>
                                            <p:cond delay="338"/>
                                          </p:stCondLst>
                                        </p:cTn>
                                        <p:tgtEl>
                                          <p:spTgt spid="24"/>
                                        </p:tgtEl>
                                      </p:cBhvr>
                                      <p:to x="100000" y="100000"/>
                                    </p:animScale>
                                    <p:animScale>
                                      <p:cBhvr>
                                        <p:cTn id="24" dur="13">
                                          <p:stCondLst>
                                            <p:cond delay="656"/>
                                          </p:stCondLst>
                                        </p:cTn>
                                        <p:tgtEl>
                                          <p:spTgt spid="24"/>
                                        </p:tgtEl>
                                      </p:cBhvr>
                                      <p:to x="100000" y="80000"/>
                                    </p:animScale>
                                    <p:animScale>
                                      <p:cBhvr>
                                        <p:cTn id="25" dur="83" decel="50000">
                                          <p:stCondLst>
                                            <p:cond delay="669"/>
                                          </p:stCondLst>
                                        </p:cTn>
                                        <p:tgtEl>
                                          <p:spTgt spid="24"/>
                                        </p:tgtEl>
                                      </p:cBhvr>
                                      <p:to x="100000" y="100000"/>
                                    </p:animScale>
                                    <p:animScale>
                                      <p:cBhvr>
                                        <p:cTn id="26" dur="13">
                                          <p:stCondLst>
                                            <p:cond delay="821"/>
                                          </p:stCondLst>
                                        </p:cTn>
                                        <p:tgtEl>
                                          <p:spTgt spid="24"/>
                                        </p:tgtEl>
                                      </p:cBhvr>
                                      <p:to x="100000" y="90000"/>
                                    </p:animScale>
                                    <p:animScale>
                                      <p:cBhvr>
                                        <p:cTn id="27" dur="83" decel="50000">
                                          <p:stCondLst>
                                            <p:cond delay="834"/>
                                          </p:stCondLst>
                                        </p:cTn>
                                        <p:tgtEl>
                                          <p:spTgt spid="24"/>
                                        </p:tgtEl>
                                      </p:cBhvr>
                                      <p:to x="100000" y="100000"/>
                                    </p:animScale>
                                    <p:animScale>
                                      <p:cBhvr>
                                        <p:cTn id="28" dur="13">
                                          <p:stCondLst>
                                            <p:cond delay="904"/>
                                          </p:stCondLst>
                                        </p:cTn>
                                        <p:tgtEl>
                                          <p:spTgt spid="24"/>
                                        </p:tgtEl>
                                      </p:cBhvr>
                                      <p:to x="100000" y="95000"/>
                                    </p:animScale>
                                    <p:animScale>
                                      <p:cBhvr>
                                        <p:cTn id="29" dur="83" decel="50000">
                                          <p:stCondLst>
                                            <p:cond delay="917"/>
                                          </p:stCondLst>
                                        </p:cTn>
                                        <p:tgtEl>
                                          <p:spTgt spid="24"/>
                                        </p:tgtEl>
                                      </p:cBhvr>
                                      <p:to x="100000" y="100000"/>
                                    </p:animScale>
                                  </p:childTnLst>
                                </p:cTn>
                              </p:par>
                              <p:par>
                                <p:cTn id="30" presetID="26"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down)">
                                      <p:cBhvr>
                                        <p:cTn id="32" dur="290">
                                          <p:stCondLst>
                                            <p:cond delay="0"/>
                                          </p:stCondLst>
                                        </p:cTn>
                                        <p:tgtEl>
                                          <p:spTgt spid="23"/>
                                        </p:tgtEl>
                                      </p:cBhvr>
                                    </p:animEffect>
                                    <p:anim calcmode="lin" valueType="num">
                                      <p:cBhvr>
                                        <p:cTn id="33" dur="911"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34" dur="332"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35" dur="332" tmFilter="0, 0; 0.125,0.2665; 0.25,0.4; 0.375,0.465; 0.5,0.5;  0.625,0.535; 0.75,0.6; 0.875,0.7335; 1,1">
                                          <p:stCondLst>
                                            <p:cond delay="332"/>
                                          </p:stCondLst>
                                        </p:cTn>
                                        <p:tgtEl>
                                          <p:spTgt spid="23"/>
                                        </p:tgtEl>
                                        <p:attrNameLst>
                                          <p:attrName>ppt_y</p:attrName>
                                        </p:attrNameLst>
                                      </p:cBhvr>
                                      <p:tavLst>
                                        <p:tav tm="0" fmla="#ppt_y-sin(pi*$)/9">
                                          <p:val>
                                            <p:fltVal val="0"/>
                                          </p:val>
                                        </p:tav>
                                        <p:tav tm="100000">
                                          <p:val>
                                            <p:fltVal val="1"/>
                                          </p:val>
                                        </p:tav>
                                      </p:tavLst>
                                    </p:anim>
                                    <p:anim calcmode="lin" valueType="num">
                                      <p:cBhvr>
                                        <p:cTn id="36" dur="166" tmFilter="0, 0; 0.125,0.2665; 0.25,0.4; 0.375,0.465; 0.5,0.5;  0.625,0.535; 0.75,0.6; 0.875,0.7335; 1,1">
                                          <p:stCondLst>
                                            <p:cond delay="662"/>
                                          </p:stCondLst>
                                        </p:cTn>
                                        <p:tgtEl>
                                          <p:spTgt spid="23"/>
                                        </p:tgtEl>
                                        <p:attrNameLst>
                                          <p:attrName>ppt_y</p:attrName>
                                        </p:attrNameLst>
                                      </p:cBhvr>
                                      <p:tavLst>
                                        <p:tav tm="0" fmla="#ppt_y-sin(pi*$)/27">
                                          <p:val>
                                            <p:fltVal val="0"/>
                                          </p:val>
                                        </p:tav>
                                        <p:tav tm="100000">
                                          <p:val>
                                            <p:fltVal val="1"/>
                                          </p:val>
                                        </p:tav>
                                      </p:tavLst>
                                    </p:anim>
                                    <p:anim calcmode="lin" valueType="num">
                                      <p:cBhvr>
                                        <p:cTn id="37" dur="82" tmFilter="0, 0; 0.125,0.2665; 0.25,0.4; 0.375,0.465; 0.5,0.5;  0.625,0.535; 0.75,0.6; 0.875,0.7335; 1,1">
                                          <p:stCondLst>
                                            <p:cond delay="828"/>
                                          </p:stCondLst>
                                        </p:cTn>
                                        <p:tgtEl>
                                          <p:spTgt spid="23"/>
                                        </p:tgtEl>
                                        <p:attrNameLst>
                                          <p:attrName>ppt_y</p:attrName>
                                        </p:attrNameLst>
                                      </p:cBhvr>
                                      <p:tavLst>
                                        <p:tav tm="0" fmla="#ppt_y-sin(pi*$)/81">
                                          <p:val>
                                            <p:fltVal val="0"/>
                                          </p:val>
                                        </p:tav>
                                        <p:tav tm="100000">
                                          <p:val>
                                            <p:fltVal val="1"/>
                                          </p:val>
                                        </p:tav>
                                      </p:tavLst>
                                    </p:anim>
                                    <p:animScale>
                                      <p:cBhvr>
                                        <p:cTn id="38" dur="13">
                                          <p:stCondLst>
                                            <p:cond delay="325"/>
                                          </p:stCondLst>
                                        </p:cTn>
                                        <p:tgtEl>
                                          <p:spTgt spid="23"/>
                                        </p:tgtEl>
                                      </p:cBhvr>
                                      <p:to x="100000" y="60000"/>
                                    </p:animScale>
                                    <p:animScale>
                                      <p:cBhvr>
                                        <p:cTn id="39" dur="83" decel="50000">
                                          <p:stCondLst>
                                            <p:cond delay="338"/>
                                          </p:stCondLst>
                                        </p:cTn>
                                        <p:tgtEl>
                                          <p:spTgt spid="23"/>
                                        </p:tgtEl>
                                      </p:cBhvr>
                                      <p:to x="100000" y="100000"/>
                                    </p:animScale>
                                    <p:animScale>
                                      <p:cBhvr>
                                        <p:cTn id="40" dur="13">
                                          <p:stCondLst>
                                            <p:cond delay="656"/>
                                          </p:stCondLst>
                                        </p:cTn>
                                        <p:tgtEl>
                                          <p:spTgt spid="23"/>
                                        </p:tgtEl>
                                      </p:cBhvr>
                                      <p:to x="100000" y="80000"/>
                                    </p:animScale>
                                    <p:animScale>
                                      <p:cBhvr>
                                        <p:cTn id="41" dur="83" decel="50000">
                                          <p:stCondLst>
                                            <p:cond delay="669"/>
                                          </p:stCondLst>
                                        </p:cTn>
                                        <p:tgtEl>
                                          <p:spTgt spid="23"/>
                                        </p:tgtEl>
                                      </p:cBhvr>
                                      <p:to x="100000" y="100000"/>
                                    </p:animScale>
                                    <p:animScale>
                                      <p:cBhvr>
                                        <p:cTn id="42" dur="13">
                                          <p:stCondLst>
                                            <p:cond delay="821"/>
                                          </p:stCondLst>
                                        </p:cTn>
                                        <p:tgtEl>
                                          <p:spTgt spid="23"/>
                                        </p:tgtEl>
                                      </p:cBhvr>
                                      <p:to x="100000" y="90000"/>
                                    </p:animScale>
                                    <p:animScale>
                                      <p:cBhvr>
                                        <p:cTn id="43" dur="83" decel="50000">
                                          <p:stCondLst>
                                            <p:cond delay="834"/>
                                          </p:stCondLst>
                                        </p:cTn>
                                        <p:tgtEl>
                                          <p:spTgt spid="23"/>
                                        </p:tgtEl>
                                      </p:cBhvr>
                                      <p:to x="100000" y="100000"/>
                                    </p:animScale>
                                    <p:animScale>
                                      <p:cBhvr>
                                        <p:cTn id="44" dur="13">
                                          <p:stCondLst>
                                            <p:cond delay="904"/>
                                          </p:stCondLst>
                                        </p:cTn>
                                        <p:tgtEl>
                                          <p:spTgt spid="23"/>
                                        </p:tgtEl>
                                      </p:cBhvr>
                                      <p:to x="100000" y="95000"/>
                                    </p:animScale>
                                    <p:animScale>
                                      <p:cBhvr>
                                        <p:cTn id="45" dur="83" decel="50000">
                                          <p:stCondLst>
                                            <p:cond delay="917"/>
                                          </p:stCondLst>
                                        </p:cTn>
                                        <p:tgtEl>
                                          <p:spTgt spid="23"/>
                                        </p:tgtEl>
                                      </p:cBhvr>
                                      <p:to x="100000" y="100000"/>
                                    </p:animScale>
                                  </p:childTnLst>
                                </p:cTn>
                              </p:par>
                              <p:par>
                                <p:cTn id="46" presetID="26"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wipe(down)">
                                      <p:cBhvr>
                                        <p:cTn id="48" dur="290">
                                          <p:stCondLst>
                                            <p:cond delay="0"/>
                                          </p:stCondLst>
                                        </p:cTn>
                                        <p:tgtEl>
                                          <p:spTgt spid="25"/>
                                        </p:tgtEl>
                                      </p:cBhvr>
                                    </p:animEffect>
                                    <p:anim calcmode="lin" valueType="num">
                                      <p:cBhvr>
                                        <p:cTn id="49" dur="911"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50" dur="332"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51" dur="332" tmFilter="0, 0; 0.125,0.2665; 0.25,0.4; 0.375,0.465; 0.5,0.5;  0.625,0.535; 0.75,0.6; 0.875,0.7335; 1,1">
                                          <p:stCondLst>
                                            <p:cond delay="332"/>
                                          </p:stCondLst>
                                        </p:cTn>
                                        <p:tgtEl>
                                          <p:spTgt spid="25"/>
                                        </p:tgtEl>
                                        <p:attrNameLst>
                                          <p:attrName>ppt_y</p:attrName>
                                        </p:attrNameLst>
                                      </p:cBhvr>
                                      <p:tavLst>
                                        <p:tav tm="0" fmla="#ppt_y-sin(pi*$)/9">
                                          <p:val>
                                            <p:fltVal val="0"/>
                                          </p:val>
                                        </p:tav>
                                        <p:tav tm="100000">
                                          <p:val>
                                            <p:fltVal val="1"/>
                                          </p:val>
                                        </p:tav>
                                      </p:tavLst>
                                    </p:anim>
                                    <p:anim calcmode="lin" valueType="num">
                                      <p:cBhvr>
                                        <p:cTn id="52" dur="166" tmFilter="0, 0; 0.125,0.2665; 0.25,0.4; 0.375,0.465; 0.5,0.5;  0.625,0.535; 0.75,0.6; 0.875,0.7335; 1,1">
                                          <p:stCondLst>
                                            <p:cond delay="662"/>
                                          </p:stCondLst>
                                        </p:cTn>
                                        <p:tgtEl>
                                          <p:spTgt spid="25"/>
                                        </p:tgtEl>
                                        <p:attrNameLst>
                                          <p:attrName>ppt_y</p:attrName>
                                        </p:attrNameLst>
                                      </p:cBhvr>
                                      <p:tavLst>
                                        <p:tav tm="0" fmla="#ppt_y-sin(pi*$)/27">
                                          <p:val>
                                            <p:fltVal val="0"/>
                                          </p:val>
                                        </p:tav>
                                        <p:tav tm="100000">
                                          <p:val>
                                            <p:fltVal val="1"/>
                                          </p:val>
                                        </p:tav>
                                      </p:tavLst>
                                    </p:anim>
                                    <p:anim calcmode="lin" valueType="num">
                                      <p:cBhvr>
                                        <p:cTn id="53" dur="82" tmFilter="0, 0; 0.125,0.2665; 0.25,0.4; 0.375,0.465; 0.5,0.5;  0.625,0.535; 0.75,0.6; 0.875,0.7335; 1,1">
                                          <p:stCondLst>
                                            <p:cond delay="828"/>
                                          </p:stCondLst>
                                        </p:cTn>
                                        <p:tgtEl>
                                          <p:spTgt spid="25"/>
                                        </p:tgtEl>
                                        <p:attrNameLst>
                                          <p:attrName>ppt_y</p:attrName>
                                        </p:attrNameLst>
                                      </p:cBhvr>
                                      <p:tavLst>
                                        <p:tav tm="0" fmla="#ppt_y-sin(pi*$)/81">
                                          <p:val>
                                            <p:fltVal val="0"/>
                                          </p:val>
                                        </p:tav>
                                        <p:tav tm="100000">
                                          <p:val>
                                            <p:fltVal val="1"/>
                                          </p:val>
                                        </p:tav>
                                      </p:tavLst>
                                    </p:anim>
                                    <p:animScale>
                                      <p:cBhvr>
                                        <p:cTn id="54" dur="13">
                                          <p:stCondLst>
                                            <p:cond delay="325"/>
                                          </p:stCondLst>
                                        </p:cTn>
                                        <p:tgtEl>
                                          <p:spTgt spid="25"/>
                                        </p:tgtEl>
                                      </p:cBhvr>
                                      <p:to x="100000" y="60000"/>
                                    </p:animScale>
                                    <p:animScale>
                                      <p:cBhvr>
                                        <p:cTn id="55" dur="83" decel="50000">
                                          <p:stCondLst>
                                            <p:cond delay="338"/>
                                          </p:stCondLst>
                                        </p:cTn>
                                        <p:tgtEl>
                                          <p:spTgt spid="25"/>
                                        </p:tgtEl>
                                      </p:cBhvr>
                                      <p:to x="100000" y="100000"/>
                                    </p:animScale>
                                    <p:animScale>
                                      <p:cBhvr>
                                        <p:cTn id="56" dur="13">
                                          <p:stCondLst>
                                            <p:cond delay="656"/>
                                          </p:stCondLst>
                                        </p:cTn>
                                        <p:tgtEl>
                                          <p:spTgt spid="25"/>
                                        </p:tgtEl>
                                      </p:cBhvr>
                                      <p:to x="100000" y="80000"/>
                                    </p:animScale>
                                    <p:animScale>
                                      <p:cBhvr>
                                        <p:cTn id="57" dur="83" decel="50000">
                                          <p:stCondLst>
                                            <p:cond delay="669"/>
                                          </p:stCondLst>
                                        </p:cTn>
                                        <p:tgtEl>
                                          <p:spTgt spid="25"/>
                                        </p:tgtEl>
                                      </p:cBhvr>
                                      <p:to x="100000" y="100000"/>
                                    </p:animScale>
                                    <p:animScale>
                                      <p:cBhvr>
                                        <p:cTn id="58" dur="13">
                                          <p:stCondLst>
                                            <p:cond delay="821"/>
                                          </p:stCondLst>
                                        </p:cTn>
                                        <p:tgtEl>
                                          <p:spTgt spid="25"/>
                                        </p:tgtEl>
                                      </p:cBhvr>
                                      <p:to x="100000" y="90000"/>
                                    </p:animScale>
                                    <p:animScale>
                                      <p:cBhvr>
                                        <p:cTn id="59" dur="83" decel="50000">
                                          <p:stCondLst>
                                            <p:cond delay="834"/>
                                          </p:stCondLst>
                                        </p:cTn>
                                        <p:tgtEl>
                                          <p:spTgt spid="25"/>
                                        </p:tgtEl>
                                      </p:cBhvr>
                                      <p:to x="100000" y="100000"/>
                                    </p:animScale>
                                    <p:animScale>
                                      <p:cBhvr>
                                        <p:cTn id="60" dur="13">
                                          <p:stCondLst>
                                            <p:cond delay="904"/>
                                          </p:stCondLst>
                                        </p:cTn>
                                        <p:tgtEl>
                                          <p:spTgt spid="25"/>
                                        </p:tgtEl>
                                      </p:cBhvr>
                                      <p:to x="100000" y="95000"/>
                                    </p:animScale>
                                    <p:animScale>
                                      <p:cBhvr>
                                        <p:cTn id="61" dur="83" decel="50000">
                                          <p:stCondLst>
                                            <p:cond delay="917"/>
                                          </p:stCondLst>
                                        </p:cTn>
                                        <p:tgtEl>
                                          <p:spTgt spid="25"/>
                                        </p:tgtEl>
                                      </p:cBhvr>
                                      <p:to x="100000" y="100000"/>
                                    </p:animScale>
                                  </p:childTnLst>
                                </p:cTn>
                              </p:par>
                              <p:par>
                                <p:cTn id="62" presetID="26" presetClass="entr" presetSubtype="0"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wipe(down)">
                                      <p:cBhvr>
                                        <p:cTn id="64" dur="290">
                                          <p:stCondLst>
                                            <p:cond delay="0"/>
                                          </p:stCondLst>
                                        </p:cTn>
                                        <p:tgtEl>
                                          <p:spTgt spid="26"/>
                                        </p:tgtEl>
                                      </p:cBhvr>
                                    </p:animEffect>
                                    <p:anim calcmode="lin" valueType="num">
                                      <p:cBhvr>
                                        <p:cTn id="65" dur="911"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66" dur="332"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67" dur="332" tmFilter="0, 0; 0.125,0.2665; 0.25,0.4; 0.375,0.465; 0.5,0.5;  0.625,0.535; 0.75,0.6; 0.875,0.7335; 1,1">
                                          <p:stCondLst>
                                            <p:cond delay="332"/>
                                          </p:stCondLst>
                                        </p:cTn>
                                        <p:tgtEl>
                                          <p:spTgt spid="26"/>
                                        </p:tgtEl>
                                        <p:attrNameLst>
                                          <p:attrName>ppt_y</p:attrName>
                                        </p:attrNameLst>
                                      </p:cBhvr>
                                      <p:tavLst>
                                        <p:tav tm="0" fmla="#ppt_y-sin(pi*$)/9">
                                          <p:val>
                                            <p:fltVal val="0"/>
                                          </p:val>
                                        </p:tav>
                                        <p:tav tm="100000">
                                          <p:val>
                                            <p:fltVal val="1"/>
                                          </p:val>
                                        </p:tav>
                                      </p:tavLst>
                                    </p:anim>
                                    <p:anim calcmode="lin" valueType="num">
                                      <p:cBhvr>
                                        <p:cTn id="68" dur="166" tmFilter="0, 0; 0.125,0.2665; 0.25,0.4; 0.375,0.465; 0.5,0.5;  0.625,0.535; 0.75,0.6; 0.875,0.7335; 1,1">
                                          <p:stCondLst>
                                            <p:cond delay="662"/>
                                          </p:stCondLst>
                                        </p:cTn>
                                        <p:tgtEl>
                                          <p:spTgt spid="26"/>
                                        </p:tgtEl>
                                        <p:attrNameLst>
                                          <p:attrName>ppt_y</p:attrName>
                                        </p:attrNameLst>
                                      </p:cBhvr>
                                      <p:tavLst>
                                        <p:tav tm="0" fmla="#ppt_y-sin(pi*$)/27">
                                          <p:val>
                                            <p:fltVal val="0"/>
                                          </p:val>
                                        </p:tav>
                                        <p:tav tm="100000">
                                          <p:val>
                                            <p:fltVal val="1"/>
                                          </p:val>
                                        </p:tav>
                                      </p:tavLst>
                                    </p:anim>
                                    <p:anim calcmode="lin" valueType="num">
                                      <p:cBhvr>
                                        <p:cTn id="69" dur="82" tmFilter="0, 0; 0.125,0.2665; 0.25,0.4; 0.375,0.465; 0.5,0.5;  0.625,0.535; 0.75,0.6; 0.875,0.7335; 1,1">
                                          <p:stCondLst>
                                            <p:cond delay="828"/>
                                          </p:stCondLst>
                                        </p:cTn>
                                        <p:tgtEl>
                                          <p:spTgt spid="26"/>
                                        </p:tgtEl>
                                        <p:attrNameLst>
                                          <p:attrName>ppt_y</p:attrName>
                                        </p:attrNameLst>
                                      </p:cBhvr>
                                      <p:tavLst>
                                        <p:tav tm="0" fmla="#ppt_y-sin(pi*$)/81">
                                          <p:val>
                                            <p:fltVal val="0"/>
                                          </p:val>
                                        </p:tav>
                                        <p:tav tm="100000">
                                          <p:val>
                                            <p:fltVal val="1"/>
                                          </p:val>
                                        </p:tav>
                                      </p:tavLst>
                                    </p:anim>
                                    <p:animScale>
                                      <p:cBhvr>
                                        <p:cTn id="70" dur="13">
                                          <p:stCondLst>
                                            <p:cond delay="325"/>
                                          </p:stCondLst>
                                        </p:cTn>
                                        <p:tgtEl>
                                          <p:spTgt spid="26"/>
                                        </p:tgtEl>
                                      </p:cBhvr>
                                      <p:to x="100000" y="60000"/>
                                    </p:animScale>
                                    <p:animScale>
                                      <p:cBhvr>
                                        <p:cTn id="71" dur="83" decel="50000">
                                          <p:stCondLst>
                                            <p:cond delay="338"/>
                                          </p:stCondLst>
                                        </p:cTn>
                                        <p:tgtEl>
                                          <p:spTgt spid="26"/>
                                        </p:tgtEl>
                                      </p:cBhvr>
                                      <p:to x="100000" y="100000"/>
                                    </p:animScale>
                                    <p:animScale>
                                      <p:cBhvr>
                                        <p:cTn id="72" dur="13">
                                          <p:stCondLst>
                                            <p:cond delay="656"/>
                                          </p:stCondLst>
                                        </p:cTn>
                                        <p:tgtEl>
                                          <p:spTgt spid="26"/>
                                        </p:tgtEl>
                                      </p:cBhvr>
                                      <p:to x="100000" y="80000"/>
                                    </p:animScale>
                                    <p:animScale>
                                      <p:cBhvr>
                                        <p:cTn id="73" dur="83" decel="50000">
                                          <p:stCondLst>
                                            <p:cond delay="669"/>
                                          </p:stCondLst>
                                        </p:cTn>
                                        <p:tgtEl>
                                          <p:spTgt spid="26"/>
                                        </p:tgtEl>
                                      </p:cBhvr>
                                      <p:to x="100000" y="100000"/>
                                    </p:animScale>
                                    <p:animScale>
                                      <p:cBhvr>
                                        <p:cTn id="74" dur="13">
                                          <p:stCondLst>
                                            <p:cond delay="821"/>
                                          </p:stCondLst>
                                        </p:cTn>
                                        <p:tgtEl>
                                          <p:spTgt spid="26"/>
                                        </p:tgtEl>
                                      </p:cBhvr>
                                      <p:to x="100000" y="90000"/>
                                    </p:animScale>
                                    <p:animScale>
                                      <p:cBhvr>
                                        <p:cTn id="75" dur="83" decel="50000">
                                          <p:stCondLst>
                                            <p:cond delay="834"/>
                                          </p:stCondLst>
                                        </p:cTn>
                                        <p:tgtEl>
                                          <p:spTgt spid="26"/>
                                        </p:tgtEl>
                                      </p:cBhvr>
                                      <p:to x="100000" y="100000"/>
                                    </p:animScale>
                                    <p:animScale>
                                      <p:cBhvr>
                                        <p:cTn id="76" dur="13">
                                          <p:stCondLst>
                                            <p:cond delay="904"/>
                                          </p:stCondLst>
                                        </p:cTn>
                                        <p:tgtEl>
                                          <p:spTgt spid="26"/>
                                        </p:tgtEl>
                                      </p:cBhvr>
                                      <p:to x="100000" y="95000"/>
                                    </p:animScale>
                                    <p:animScale>
                                      <p:cBhvr>
                                        <p:cTn id="77" dur="83" decel="50000">
                                          <p:stCondLst>
                                            <p:cond delay="917"/>
                                          </p:stCondLst>
                                        </p:cTn>
                                        <p:tgtEl>
                                          <p:spTgt spid="2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23" grpId="0" bldLvl="0" animBg="1"/>
      <p:bldP spid="24" grpId="0"/>
      <p:bldP spid="25" grpId="0" bldLvl="0" animBg="1"/>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5584648" y="-338488"/>
            <a:ext cx="1718803" cy="5399903"/>
          </a:xfrm>
          <a:prstGeom prst="trapezoid">
            <a:avLst>
              <a:gd name="adj" fmla="val 16935"/>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37" name="梯形 36"/>
          <p:cNvSpPr/>
          <p:nvPr/>
        </p:nvSpPr>
        <p:spPr>
          <a:xfrm rot="5400000">
            <a:off x="998730" y="477602"/>
            <a:ext cx="1758050" cy="3755509"/>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sz="1800"/>
          </a:p>
        </p:txBody>
      </p:sp>
      <p:sp>
        <p:nvSpPr>
          <p:cNvPr id="27" name="文本框 2"/>
          <p:cNvSpPr txBox="1"/>
          <p:nvPr/>
        </p:nvSpPr>
        <p:spPr>
          <a:xfrm>
            <a:off x="2796809" y="1917123"/>
            <a:ext cx="872675" cy="900246"/>
          </a:xfrm>
          <a:prstGeom prst="rect">
            <a:avLst/>
          </a:prstGeom>
          <a:noFill/>
        </p:spPr>
        <p:txBody>
          <a:bodyPr wrap="none" lIns="68580" tIns="34290" rIns="68580" bIns="34290" rtlCol="0">
            <a:spAutoFit/>
          </a:bodyPr>
          <a:lstStyle/>
          <a:p>
            <a:r>
              <a:rPr lang="en-US" altLang="zh-CN" b="1" dirty="0" smtClean="0">
                <a:solidFill>
                  <a:schemeClr val="bg1"/>
                </a:solidFill>
              </a:rPr>
              <a:t>Part</a:t>
            </a:r>
            <a:r>
              <a:rPr lang="en-US" altLang="zh-CN" sz="5400" b="1" dirty="0" smtClean="0">
                <a:solidFill>
                  <a:schemeClr val="bg1"/>
                </a:solidFill>
              </a:rPr>
              <a:t>2</a:t>
            </a:r>
            <a:endParaRPr lang="zh-CN" altLang="en-US" sz="5400" b="1" dirty="0">
              <a:solidFill>
                <a:schemeClr val="bg1"/>
              </a:solidFill>
            </a:endParaRPr>
          </a:p>
        </p:txBody>
      </p:sp>
      <p:sp>
        <p:nvSpPr>
          <p:cNvPr id="29" name="矩形 28"/>
          <p:cNvSpPr/>
          <p:nvPr/>
        </p:nvSpPr>
        <p:spPr>
          <a:xfrm>
            <a:off x="4229100" y="2019300"/>
            <a:ext cx="3042920" cy="622300"/>
          </a:xfrm>
          <a:prstGeom prst="rect">
            <a:avLst/>
          </a:prstGeom>
        </p:spPr>
        <p:txBody>
          <a:bodyPr wrap="square" lIns="68580" tIns="34290" rIns="68580" bIns="34290">
            <a:spAutoFit/>
          </a:bodyPr>
          <a:lstStyle/>
          <a:p>
            <a:r>
              <a:rPr lang="en-US" altLang="zh-CN" sz="3600" b="1" dirty="0">
                <a:solidFill>
                  <a:schemeClr val="bg1"/>
                </a:solidFill>
              </a:rPr>
              <a:t>   </a:t>
            </a:r>
            <a:r>
              <a:rPr lang="zh-CN" altLang="en-US" sz="3600" b="1" dirty="0">
                <a:solidFill>
                  <a:schemeClr val="bg1"/>
                </a:solidFill>
              </a:rPr>
              <a:t>数据预处理</a:t>
            </a:r>
            <a:endParaRPr lang="zh-CN" altLang="en-US" sz="3600" b="1"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randombar(horizontal)">
                                      <p:cBhvr>
                                        <p:cTn id="15" dur="500"/>
                                        <p:tgtEl>
                                          <p:spTgt spid="2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27" grpId="0"/>
      <p:bldP spid="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46"/>
          <p:cNvSpPr>
            <a:spLocks noChangeArrowheads="1"/>
          </p:cNvSpPr>
          <p:nvPr/>
        </p:nvSpPr>
        <p:spPr bwMode="auto">
          <a:xfrm>
            <a:off x="476188" y="177842"/>
            <a:ext cx="1705610"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400" b="1" dirty="0">
                <a:solidFill>
                  <a:schemeClr val="accent1"/>
                </a:solidFill>
                <a:latin typeface="Arial" panose="020B0604020202020204" pitchFamily="34" charset="0"/>
              </a:rPr>
              <a:t>数据预处理</a:t>
            </a:r>
            <a:endParaRPr lang="zh-CN" altLang="en-US" sz="2400" b="1" dirty="0">
              <a:solidFill>
                <a:schemeClr val="accent1"/>
              </a:solidFill>
              <a:latin typeface="Arial" panose="020B0604020202020204" pitchFamily="34" charset="0"/>
            </a:endParaRPr>
          </a:p>
        </p:txBody>
      </p:sp>
      <p:sp>
        <p:nvSpPr>
          <p:cNvPr id="20"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41325" y="822960"/>
            <a:ext cx="8277225" cy="3751580"/>
          </a:xfrm>
          <a:prstGeom prst="rect">
            <a:avLst/>
          </a:prstGeom>
        </p:spPr>
      </p:pic>
    </p:spTree>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705610"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400" b="1" dirty="0">
                <a:solidFill>
                  <a:schemeClr val="accent1"/>
                </a:solidFill>
                <a:latin typeface="Arial" panose="020B0604020202020204" pitchFamily="34" charset="0"/>
              </a:rPr>
              <a:t>数据预处理</a:t>
            </a:r>
            <a:endParaRPr lang="zh-CN" altLang="en-US" sz="24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0" name="文本1"/>
          <p:cNvSpPr>
            <a:spLocks noChangeArrowheads="1"/>
          </p:cNvSpPr>
          <p:nvPr/>
        </p:nvSpPr>
        <p:spPr bwMode="gray">
          <a:xfrm>
            <a:off x="140335" y="742950"/>
            <a:ext cx="4072255" cy="897255"/>
          </a:xfrm>
          <a:prstGeom prst="roundRect">
            <a:avLst>
              <a:gd name="adj" fmla="val 11505"/>
            </a:avLst>
          </a:prstGeom>
          <a:noFill/>
          <a:ln w="15875" cap="flat" cmpd="sng" algn="ctr">
            <a:solidFill>
              <a:schemeClr val="accent1"/>
            </a:solid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df = df.drop_duplicates()  </a:t>
            </a:r>
            <a:r>
              <a:rPr lang="zh-CN" altLang="en-US" sz="1200" dirty="0">
                <a:solidFill>
                  <a:srgbClr val="FF0000"/>
                </a:solidFill>
                <a:latin typeface="微软雅黑" panose="020B0503020204020204" pitchFamily="34" charset="-122"/>
                <a:ea typeface="微软雅黑" panose="020B0503020204020204" pitchFamily="34" charset="-122"/>
              </a:rPr>
              <a:t>#删除重复的数据</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fontAlgn="base">
              <a:lnSpc>
                <a:spcPct val="120000"/>
              </a:lnSpc>
              <a:spcBef>
                <a:spcPct val="0"/>
              </a:spcBef>
              <a:spcAft>
                <a:spcPct val="0"/>
              </a:spcAft>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df = df.reset_index(drop=True)   </a:t>
            </a:r>
            <a:r>
              <a:rPr lang="zh-CN" altLang="en-US" sz="1200" dirty="0">
                <a:solidFill>
                  <a:srgbClr val="FF0000"/>
                </a:solidFill>
                <a:latin typeface="微软雅黑" panose="020B0503020204020204" pitchFamily="34" charset="-122"/>
                <a:ea typeface="微软雅黑" panose="020B0503020204020204" pitchFamily="34" charset="-122"/>
              </a:rPr>
              <a:t>#将删除后的数据排序</a:t>
            </a:r>
            <a:endParaRPr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22" name="文本2"/>
          <p:cNvSpPr>
            <a:spLocks noChangeArrowheads="1"/>
          </p:cNvSpPr>
          <p:nvPr/>
        </p:nvSpPr>
        <p:spPr bwMode="gray">
          <a:xfrm>
            <a:off x="53975" y="1799590"/>
            <a:ext cx="9032240" cy="1426845"/>
          </a:xfrm>
          <a:prstGeom prst="roundRect">
            <a:avLst>
              <a:gd name="adj" fmla="val 11505"/>
            </a:avLst>
          </a:prstGeom>
          <a:noFill/>
          <a:ln w="15875" cap="flat" cmpd="sng" algn="ctr">
            <a:solidFill>
              <a:schemeClr val="accent1"/>
            </a:solid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fontAlgn="base">
              <a:lnSpc>
                <a:spcPct val="120000"/>
              </a:lnSpc>
              <a:spcBef>
                <a:spcPct val="0"/>
              </a:spcBef>
              <a:spcAft>
                <a:spcPct val="0"/>
              </a:spcAft>
              <a:defRPr/>
            </a:pP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fontAlgn="base">
              <a:lnSpc>
                <a:spcPct val="120000"/>
              </a:lnSpc>
              <a:spcBef>
                <a:spcPct val="0"/>
              </a:spcBef>
              <a:spcAft>
                <a:spcPct val="0"/>
              </a:spcAft>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df=df.loc[(df.publisher!='unkown')&amp;(df.publisher!='1')&amp;(df.favorable_rate!='unknown')&amp;(df.comments_count!='unknown'),:]   </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fontAlgn="base">
              <a:lnSpc>
                <a:spcPct val="110000"/>
              </a:lnSpc>
              <a:spcBef>
                <a:spcPct val="0"/>
              </a:spcBef>
              <a:spcAft>
                <a:spcPct val="0"/>
              </a:spcAft>
              <a:defRPr/>
            </a:pPr>
            <a:r>
              <a:rPr lang="zh-CN" altLang="en-US" sz="1200" dirty="0">
                <a:solidFill>
                  <a:srgbClr val="FF0000"/>
                </a:solidFill>
                <a:latin typeface="微软雅黑" panose="020B0503020204020204" pitchFamily="34" charset="-122"/>
                <a:ea typeface="微软雅黑" panose="020B0503020204020204" pitchFamily="34" charset="-122"/>
              </a:rPr>
              <a:t>#将publisher中的unkown和1和favorable_rate、comments_count中的unknown去除</a:t>
            </a:r>
            <a:endParaRPr lang="zh-CN" altLang="en-US" sz="1200" dirty="0">
              <a:solidFill>
                <a:srgbClr val="FF0000"/>
              </a:solidFill>
              <a:latin typeface="微软雅黑" panose="020B0503020204020204" pitchFamily="34" charset="-122"/>
              <a:ea typeface="微软雅黑" panose="020B0503020204020204" pitchFamily="34" charset="-122"/>
            </a:endParaRPr>
          </a:p>
          <a:p>
            <a:pPr fontAlgn="base">
              <a:lnSpc>
                <a:spcPct val="120000"/>
              </a:lnSpc>
              <a:spcBef>
                <a:spcPct val="0"/>
              </a:spcBef>
              <a:spcAft>
                <a:spcPct val="0"/>
              </a:spcAft>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sym typeface="+mn-ea"/>
              </a:rPr>
              <a:t>df.favorable_rate=df.favorable_rate.apply(lambda x:float(x))  </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fontAlgn="base">
              <a:lnSpc>
                <a:spcPct val="120000"/>
              </a:lnSpc>
              <a:spcBef>
                <a:spcPct val="0"/>
              </a:spcBef>
              <a:spcAft>
                <a:spcPct val="0"/>
              </a:spcAft>
              <a:defRPr/>
            </a:pPr>
            <a:r>
              <a:rPr lang="zh-CN" altLang="en-US" sz="1200" dirty="0">
                <a:solidFill>
                  <a:srgbClr val="FF0000"/>
                </a:solidFill>
                <a:latin typeface="微软雅黑" panose="020B0503020204020204" pitchFamily="34" charset="-122"/>
                <a:ea typeface="微软雅黑" panose="020B0503020204020204" pitchFamily="34" charset="-122"/>
                <a:sym typeface="+mn-ea"/>
              </a:rPr>
              <a:t>#将favorable_rate的数据类型从object转换float ，便于后期的求均值</a:t>
            </a:r>
            <a:endParaRPr lang="zh-CN" altLang="en-US" sz="1200" dirty="0">
              <a:solidFill>
                <a:srgbClr val="FF0000"/>
              </a:solidFill>
              <a:latin typeface="微软雅黑" panose="020B0503020204020204" pitchFamily="34" charset="-122"/>
              <a:ea typeface="微软雅黑" panose="020B0503020204020204" pitchFamily="34" charset="-122"/>
              <a:sym typeface="+mn-ea"/>
            </a:endParaRPr>
          </a:p>
          <a:p>
            <a:pPr fontAlgn="base">
              <a:lnSpc>
                <a:spcPct val="120000"/>
              </a:lnSpc>
              <a:spcBef>
                <a:spcPct val="0"/>
              </a:spcBef>
              <a:spcAft>
                <a:spcPct val="0"/>
              </a:spcAft>
              <a:defRPr/>
            </a:pP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fontAlgn="base">
              <a:lnSpc>
                <a:spcPct val="120000"/>
              </a:lnSpc>
              <a:spcBef>
                <a:spcPct val="0"/>
              </a:spcBef>
              <a:spcAft>
                <a:spcPct val="0"/>
              </a:spcAft>
              <a:defRPr/>
            </a:pP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文本3"/>
          <p:cNvSpPr>
            <a:spLocks noChangeArrowheads="1"/>
          </p:cNvSpPr>
          <p:nvPr/>
        </p:nvSpPr>
        <p:spPr bwMode="ltGray">
          <a:xfrm>
            <a:off x="28575" y="3514725"/>
            <a:ext cx="8742680" cy="1211580"/>
          </a:xfrm>
          <a:prstGeom prst="roundRect">
            <a:avLst>
              <a:gd name="adj" fmla="val 11505"/>
            </a:avLst>
          </a:prstGeom>
          <a:noFill/>
          <a:ln w="15875" cap="flat" cmpd="sng" algn="ctr">
            <a:solidFill>
              <a:schemeClr val="accent1"/>
            </a:solid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sym typeface="+mn-ea"/>
              </a:rPr>
              <a:t>plt.rcParams['font.sans-serif'] = [u'SimHei']</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fontAlgn="base">
              <a:lnSpc>
                <a:spcPct val="120000"/>
              </a:lnSpc>
              <a:spcBef>
                <a:spcPct val="0"/>
              </a:spcBef>
              <a:spcAft>
                <a:spcPct val="0"/>
              </a:spcAft>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sym typeface="+mn-ea"/>
              </a:rPr>
              <a:t>plt.rcParams['axes.unicode_minus'] = False   </a:t>
            </a:r>
            <a:r>
              <a:rPr lang="zh-CN" altLang="en-US" sz="1200" dirty="0">
                <a:solidFill>
                  <a:srgbClr val="FF0000"/>
                </a:solidFill>
                <a:latin typeface="微软雅黑" panose="020B0503020204020204" pitchFamily="34" charset="-122"/>
                <a:ea typeface="微软雅黑" panose="020B0503020204020204" pitchFamily="34" charset="-122"/>
                <a:sym typeface="+mn-ea"/>
              </a:rPr>
              <a:t> #画图时显示中文</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fontAlgn="base">
              <a:lnSpc>
                <a:spcPct val="120000"/>
              </a:lnSpc>
              <a:spcBef>
                <a:spcPct val="0"/>
              </a:spcBef>
              <a:spcAft>
                <a:spcPct val="0"/>
              </a:spcAft>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df.comments_count=df.comments_count.apply(lambda x: str(x).replace('万','0000'))  </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200" dirty="0">
                <a:solidFill>
                  <a:srgbClr val="FF0000"/>
                </a:solidFill>
                <a:latin typeface="微软雅黑" panose="020B0503020204020204" pitchFamily="34" charset="-122"/>
                <a:ea typeface="微软雅黑" panose="020B0503020204020204" pitchFamily="34" charset="-122"/>
              </a:rPr>
              <a:t>#将评论的万字换成0000</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fontAlgn="base">
              <a:lnSpc>
                <a:spcPct val="120000"/>
              </a:lnSpc>
              <a:spcBef>
                <a:spcPct val="0"/>
              </a:spcBef>
              <a:spcAft>
                <a:spcPct val="0"/>
              </a:spcAft>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df.comments_count=df.comments_count.apply(lambda x: int(str(x.replace('+',''))))  </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200" dirty="0">
                <a:solidFill>
                  <a:srgbClr val="FF0000"/>
                </a:solidFill>
                <a:latin typeface="微软雅黑" panose="020B0503020204020204" pitchFamily="34" charset="-122"/>
                <a:ea typeface="微软雅黑" panose="020B0503020204020204" pitchFamily="34" charset="-122"/>
              </a:rPr>
              <a:t>#将评论的+换成</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fontAlgn="base">
              <a:lnSpc>
                <a:spcPct val="120000"/>
              </a:lnSpc>
              <a:spcBef>
                <a:spcPct val="0"/>
              </a:spcBef>
              <a:spcAft>
                <a:spcPct val="0"/>
              </a:spcAft>
              <a:defRPr/>
            </a:pP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470400" y="118110"/>
            <a:ext cx="4498340" cy="1651000"/>
          </a:xfrm>
          <a:prstGeom prst="rect">
            <a:avLst/>
          </a:prstGeom>
        </p:spPr>
      </p:pic>
    </p:spTree>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500"/>
                                        <p:tgtEl>
                                          <p:spTgt spid="20"/>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left)">
                                      <p:cBhvr>
                                        <p:cTn id="20" dur="500"/>
                                        <p:tgtEl>
                                          <p:spTgt spid="22"/>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left)">
                                      <p:cBhvr>
                                        <p:cTn id="2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P spid="20" grpId="0" bldLvl="0" animBg="1"/>
      <p:bldP spid="22" grpId="0" bldLvl="0" animBg="1"/>
      <p:bldP spid="24" grpId="0" bldLvl="0" animBg="1"/>
    </p:bldLst>
  </p:timing>
</p:sld>
</file>

<file path=ppt/tags/tag1.xml><?xml version="1.0" encoding="utf-8"?>
<p:tagLst xmlns:p="http://schemas.openxmlformats.org/presentationml/2006/main">
  <p:tag name="KSO_WM_UNIT_PLACING_PICTURE_USER_VIEWPORT" val="{&quot;height&quot;:6756,&quot;width&quot;:9864}"/>
</p:tagLst>
</file>

<file path=ppt/tags/tag2.xml><?xml version="1.0" encoding="utf-8"?>
<p:tagLst xmlns:p="http://schemas.openxmlformats.org/presentationml/2006/main">
  <p:tag name="ISPRING_PRESENTATION_TITLE" val="PowerPoint 演示文稿"/>
</p:tagLst>
</file>

<file path=ppt/theme/theme1.xml><?xml version="1.0" encoding="utf-8"?>
<a:theme xmlns:a="http://schemas.openxmlformats.org/drawingml/2006/main" name="A000120140530A99PPBG">
  <a:themeElements>
    <a:clrScheme name="自定义 95">
      <a:dk1>
        <a:sysClr val="windowText" lastClr="000000"/>
      </a:dk1>
      <a:lt1>
        <a:sysClr val="window" lastClr="FFFFFF"/>
      </a:lt1>
      <a:dk2>
        <a:srgbClr val="3F3F3F"/>
      </a:dk2>
      <a:lt2>
        <a:srgbClr val="E3DED1"/>
      </a:lt2>
      <a:accent1>
        <a:srgbClr val="071F65"/>
      </a:accent1>
      <a:accent2>
        <a:srgbClr val="7F7F7F"/>
      </a:accent2>
      <a:accent3>
        <a:srgbClr val="414456"/>
      </a:accent3>
      <a:accent4>
        <a:srgbClr val="444455"/>
      </a:accent4>
      <a:accent5>
        <a:srgbClr val="444455"/>
      </a:accent5>
      <a:accent6>
        <a:srgbClr val="7F7F7F"/>
      </a:accent6>
      <a:hlink>
        <a:srgbClr val="002060"/>
      </a:hlink>
      <a:folHlink>
        <a:srgbClr val="B26B02"/>
      </a:folHlink>
    </a:clrScheme>
    <a:fontScheme name="自定义 1">
      <a:majorFont>
        <a:latin typeface="Arial Black"/>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A000120140627A33KPBG</Template>
  <TotalTime>0</TotalTime>
  <Words>1767</Words>
  <Application>WPS 演示</Application>
  <PresentationFormat>全屏显示(16:9)</PresentationFormat>
  <Paragraphs>116</Paragraphs>
  <Slides>23</Slides>
  <Notes>39</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23</vt:i4>
      </vt:variant>
    </vt:vector>
  </HeadingPairs>
  <TitlesOfParts>
    <vt:vector size="33" baseType="lpstr">
      <vt:lpstr>Arial</vt:lpstr>
      <vt:lpstr>宋体</vt:lpstr>
      <vt:lpstr>Wingdings</vt:lpstr>
      <vt:lpstr>微软雅黑</vt:lpstr>
      <vt:lpstr>Arial Black</vt:lpstr>
      <vt:lpstr>Wingdings 2</vt:lpstr>
      <vt:lpstr>幼圆</vt:lpstr>
      <vt:lpstr>Calibri</vt:lpstr>
      <vt:lpstr>Arial Unicode MS</vt:lpstr>
      <vt:lpstr>A000120140530A99PPBG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号百公司</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Titan</dc:creator>
  <cp:lastModifiedBy>烨轩墨</cp:lastModifiedBy>
  <cp:revision>455</cp:revision>
  <dcterms:created xsi:type="dcterms:W3CDTF">2014-06-03T07:56:00Z</dcterms:created>
  <dcterms:modified xsi:type="dcterms:W3CDTF">2021-07-10T08:15:53Z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84658DC272A74C428E7E2855AEDED083</vt:lpwstr>
  </property>
  <property fmtid="{D5CDD505-2E9C-101B-9397-08002B2CF9AE}" pid="3" name="KSOProductBuildVer">
    <vt:lpwstr>2052-11.1.0.10578</vt:lpwstr>
  </property>
</Properties>
</file>